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97" r:id="rId5"/>
    <p:sldId id="307" r:id="rId6"/>
    <p:sldId id="298" r:id="rId7"/>
    <p:sldId id="279" r:id="rId8"/>
    <p:sldId id="308" r:id="rId9"/>
    <p:sldId id="310" r:id="rId10"/>
    <p:sldId id="260" r:id="rId11"/>
    <p:sldId id="261" r:id="rId12"/>
    <p:sldId id="318" r:id="rId13"/>
    <p:sldId id="334" r:id="rId14"/>
    <p:sldId id="262" r:id="rId15"/>
    <p:sldId id="317" r:id="rId16"/>
    <p:sldId id="311" r:id="rId17"/>
    <p:sldId id="312" r:id="rId18"/>
    <p:sldId id="313" r:id="rId19"/>
    <p:sldId id="314" r:id="rId20"/>
    <p:sldId id="316" r:id="rId21"/>
    <p:sldId id="315" r:id="rId22"/>
    <p:sldId id="277" r:id="rId23"/>
    <p:sldId id="292" r:id="rId24"/>
    <p:sldId id="299" r:id="rId25"/>
    <p:sldId id="291" r:id="rId26"/>
    <p:sldId id="271" r:id="rId27"/>
    <p:sldId id="309" r:id="rId28"/>
    <p:sldId id="273"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6" userDrawn="1">
          <p15:clr>
            <a:srgbClr val="A4A3A4"/>
          </p15:clr>
        </p15:guide>
        <p15:guide id="2" pos="286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91" autoAdjust="0"/>
    <p:restoredTop sz="90909" autoAdjust="0"/>
  </p:normalViewPr>
  <p:slideViewPr>
    <p:cSldViewPr showGuides="1">
      <p:cViewPr>
        <p:scale>
          <a:sx n="75" d="100"/>
          <a:sy n="75" d="100"/>
        </p:scale>
        <p:origin x="1805" y="235"/>
      </p:cViewPr>
      <p:guideLst>
        <p:guide orient="horz" pos="2156"/>
        <p:guide pos="286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F6537017-6494-486B-9B4F-DBEBA4D7DC50}" type="datetimeFigureOut">
              <a:rPr lang="en-US" smtClean="0"/>
              <a:t>1/12/2024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537017-6494-486B-9B4F-DBEBA4D7DC50}" type="datetimeFigureOut">
              <a:rPr lang="en-US" smtClean="0"/>
              <a:t>1/12/2024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2"/>
            <a:ext cx="605293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537017-6494-486B-9B4F-DBEBA4D7DC50}" type="datetimeFigureOut">
              <a:rPr lang="en-US" smtClean="0"/>
              <a:t>1/12/2024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537017-6494-486B-9B4F-DBEBA4D7DC50}" type="datetimeFigureOut">
              <a:rPr lang="en-US" smtClean="0"/>
              <a:t>1/12/2024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2"/>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7"/>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537017-6494-486B-9B4F-DBEBA4D7DC50}" type="datetimeFigureOut">
              <a:rPr lang="en-US" smtClean="0"/>
              <a:t>1/12/2024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4"/>
            <a:ext cx="4032504"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4296" y="1600204"/>
            <a:ext cx="4032504"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6537017-6494-486B-9B4F-DBEBA4D7DC50}" type="datetimeFigureOut">
              <a:rPr lang="en-US" smtClean="0"/>
              <a:t>1/12/2024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6537017-6494-486B-9B4F-DBEBA4D7DC50}" type="datetimeFigureOut">
              <a:rPr lang="en-US" smtClean="0"/>
              <a:t>1/12/2024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6537017-6494-486B-9B4F-DBEBA4D7DC50}" type="datetimeFigureOut">
              <a:rPr lang="en-US" smtClean="0"/>
              <a:t>1/12/2024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537017-6494-486B-9B4F-DBEBA4D7DC50}" type="datetimeFigureOut">
              <a:rPr lang="en-US" smtClean="0"/>
              <a:t>1/12/2024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9"/>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6537017-6494-486B-9B4F-DBEBA4D7DC50}" type="datetimeFigureOut">
              <a:rPr lang="en-US" smtClean="0"/>
              <a:t>1/12/2024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9"/>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6537017-6494-486B-9B4F-DBEBA4D7DC50}" type="datetimeFigureOut">
              <a:rPr lang="en-US" smtClean="0"/>
              <a:t>1/12/2024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1026" name="Title 1025"/>
          <p:cNvSpPr>
            <a:spLocks noGrp="1"/>
          </p:cNvSpPr>
          <p:nvPr>
            <p:ph type="title"/>
          </p:nvPr>
        </p:nvSpPr>
        <p:spPr>
          <a:xfrm>
            <a:off x="457200" y="274638"/>
            <a:ext cx="8229600" cy="1143000"/>
          </a:xfrm>
          <a:prstGeom prst="rect">
            <a:avLst/>
          </a:prstGeom>
          <a:noFill/>
          <a:ln w="9525">
            <a:noFill/>
          </a:ln>
        </p:spPr>
        <p:txBody>
          <a:bodyPr anchor="ctr" anchorCtr="0"/>
          <a:lstStyle/>
          <a:p>
            <a:pPr lvl="0"/>
            <a:r>
              <a:t>Click to edit Master title style</a:t>
            </a:r>
          </a:p>
        </p:txBody>
      </p:sp>
      <p:sp>
        <p:nvSpPr>
          <p:cNvPr id="1027" name="Text Placeholder 1026"/>
          <p:cNvSpPr>
            <a:spLocks noGrp="1"/>
          </p:cNvSpPr>
          <p:nvPr>
            <p:ph type="body" idx="1"/>
          </p:nvPr>
        </p:nvSpPr>
        <p:spPr>
          <a:xfrm>
            <a:off x="457200" y="1600204"/>
            <a:ext cx="8229600" cy="4525963"/>
          </a:xfrm>
          <a:prstGeom prst="rect">
            <a:avLst/>
          </a:prstGeom>
          <a:noFill/>
          <a:ln w="9525">
            <a:noFill/>
          </a:ln>
        </p:spPr>
        <p:txBody>
          <a:bodyPr/>
          <a:lstStyle/>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fld id="{F6537017-6494-486B-9B4F-DBEBA4D7DC50}" type="datetimeFigureOut">
              <a:rPr lang="en-US" smtClean="0"/>
              <a:t>1/12/2024</a:t>
            </a:fld>
            <a:endParaRPr lang="en-US" dirty="0"/>
          </a:p>
        </p:txBody>
      </p:sp>
      <p:sp>
        <p:nvSpPr>
          <p:cNvPr id="1029" name="Footer Placeholder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endParaRPr lang="en-US" dirty="0"/>
          </a:p>
        </p:txBody>
      </p:sp>
      <p:sp>
        <p:nvSpPr>
          <p:cNvPr id="1030" name="Slide Number Placeholder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fld id="{0FF7CB71-0EF8-4DD7-888A-B0455D63515F}"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ww1.microchip.com/downloads/en/devicedoc/atmel-2549-8-bit-avr-microcontroller-atmega640-1280-1281-2560-2561_datasheet.pdf"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2133600"/>
          </a:xfrm>
        </p:spPr>
        <p:txBody>
          <a:bodyPr>
            <a:normAutofit fontScale="90000"/>
          </a:bodyPr>
          <a:lstStyle/>
          <a:p>
            <a:pPr algn="ctr"/>
            <a:r>
              <a:rPr lang="en-US" sz="2400" dirty="0">
                <a:latin typeface="Times New Roman" panose="02020603050405020304" pitchFamily="18" charset="0"/>
                <a:cs typeface="Times New Roman" panose="02020603050405020304" pitchFamily="18" charset="0"/>
              </a:rPr>
              <a:t>Savitribai Phule Pune University, Pune</a:t>
            </a:r>
            <a:br>
              <a:rPr lang="en-US" sz="2400"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Amrutvahini College Of Engineering, Sangamner</a:t>
            </a:r>
            <a:br>
              <a:rPr lang="en-US" sz="2400" b="1"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Department of E&amp;TC Engineering</a:t>
            </a: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A Presentation</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on </a:t>
            </a:r>
          </a:p>
        </p:txBody>
      </p:sp>
      <p:sp>
        <p:nvSpPr>
          <p:cNvPr id="5" name="Content Placeholder 4"/>
          <p:cNvSpPr>
            <a:spLocks noGrp="1"/>
          </p:cNvSpPr>
          <p:nvPr>
            <p:ph idx="1"/>
          </p:nvPr>
        </p:nvSpPr>
        <p:spPr>
          <a:xfrm>
            <a:off x="0" y="1185595"/>
            <a:ext cx="9144000" cy="5672407"/>
          </a:xfrm>
        </p:spPr>
        <p:txBody>
          <a:bodyPr>
            <a:normAutofit/>
          </a:bodyPr>
          <a:lstStyle/>
          <a:p>
            <a:pPr algn="ctr">
              <a:lnSpc>
                <a:spcPct val="150000"/>
              </a:lnSpc>
              <a:buNone/>
            </a:pPr>
            <a:endParaRPr lang="en-US" dirty="0">
              <a:latin typeface="Times New Roman" panose="02020603050405020304" pitchFamily="18" charset="0"/>
              <a:cs typeface="Times New Roman" panose="02020603050405020304" pitchFamily="18" charset="0"/>
            </a:endParaRPr>
          </a:p>
          <a:p>
            <a:pPr marL="228600" indent="-228600" algn="ctr">
              <a:lnSpc>
                <a:spcPct val="110000"/>
              </a:lnSpc>
              <a:buNone/>
            </a:pPr>
            <a:r>
              <a:rPr lang="en-US" b="1" dirty="0">
                <a:latin typeface="Times New Roman" panose="02020603050405020304" pitchFamily="18" charset="0"/>
                <a:cs typeface="Times New Roman" panose="02020603050405020304" pitchFamily="18" charset="0"/>
                <a:sym typeface="+mn-ea"/>
              </a:rPr>
              <a:t>“Voice operated lift control system with safety”</a:t>
            </a:r>
            <a:endParaRPr lang="en-US" b="1" dirty="0">
              <a:latin typeface="Times New Roman" panose="02020603050405020304" pitchFamily="18" charset="0"/>
              <a:cs typeface="Times New Roman" panose="02020603050405020304" pitchFamily="18" charset="0"/>
            </a:endParaRPr>
          </a:p>
          <a:p>
            <a:pPr algn="ctr">
              <a:lnSpc>
                <a:spcPct val="150000"/>
              </a:lnSpc>
              <a:buNone/>
            </a:pPr>
            <a:r>
              <a:rPr lang="en-US" sz="2200" b="1" dirty="0">
                <a:latin typeface="Times New Roman" panose="02020603050405020304" pitchFamily="18" charset="0"/>
                <a:cs typeface="Times New Roman" panose="02020603050405020304" pitchFamily="18" charset="0"/>
              </a:rPr>
              <a:t>Presented By </a:t>
            </a:r>
          </a:p>
          <a:p>
            <a:pPr algn="ctr">
              <a:lnSpc>
                <a:spcPct val="150000"/>
              </a:lnSpc>
              <a:buNone/>
            </a:pPr>
            <a:endParaRPr lang="en-US" sz="1800" dirty="0">
              <a:latin typeface="Times New Roman" panose="02020603050405020304" pitchFamily="18" charset="0"/>
              <a:cs typeface="Times New Roman" panose="02020603050405020304" pitchFamily="18" charset="0"/>
            </a:endParaRPr>
          </a:p>
          <a:p>
            <a:pPr algn="ctr">
              <a:lnSpc>
                <a:spcPct val="150000"/>
              </a:lnSpc>
              <a:buNone/>
            </a:pPr>
            <a:endParaRPr lang="en-US" sz="1800" dirty="0">
              <a:latin typeface="Times New Roman" panose="02020603050405020304" pitchFamily="18" charset="0"/>
              <a:cs typeface="Times New Roman" panose="02020603050405020304" pitchFamily="18" charset="0"/>
            </a:endParaRPr>
          </a:p>
          <a:p>
            <a:pPr algn="ctr">
              <a:lnSpc>
                <a:spcPct val="150000"/>
              </a:lnSpc>
              <a:buNone/>
            </a:pPr>
            <a:endParaRPr lang="en-US" sz="1800" dirty="0">
              <a:latin typeface="Times New Roman" panose="02020603050405020304" pitchFamily="18" charset="0"/>
              <a:cs typeface="Times New Roman" panose="02020603050405020304" pitchFamily="18" charset="0"/>
            </a:endParaRPr>
          </a:p>
          <a:p>
            <a:pPr algn="ctr">
              <a:lnSpc>
                <a:spcPct val="150000"/>
              </a:lnSpc>
              <a:buNone/>
            </a:pPr>
            <a:endParaRPr lang="en-US" sz="1800" b="1" dirty="0">
              <a:latin typeface="Times New Roman" panose="02020603050405020304" pitchFamily="18" charset="0"/>
              <a:cs typeface="Times New Roman" panose="02020603050405020304" pitchFamily="18" charset="0"/>
            </a:endParaRPr>
          </a:p>
        </p:txBody>
      </p:sp>
      <p:pic>
        <p:nvPicPr>
          <p:cNvPr id="1027" name="Picture 3"/>
          <p:cNvPicPr>
            <a:picLocks noChangeAspect="1" noChangeArrowheads="1"/>
          </p:cNvPicPr>
          <p:nvPr/>
        </p:nvPicPr>
        <p:blipFill>
          <a:blip r:embed="rId2"/>
          <a:srcRect/>
          <a:stretch>
            <a:fillRect/>
          </a:stretch>
        </p:blipFill>
        <p:spPr bwMode="auto">
          <a:xfrm>
            <a:off x="7772400" y="59961"/>
            <a:ext cx="1371600" cy="1203512"/>
          </a:xfrm>
          <a:prstGeom prst="rect">
            <a:avLst/>
          </a:prstGeom>
          <a:noFill/>
          <a:ln w="9525">
            <a:noFill/>
            <a:miter lim="800000"/>
            <a:headEnd/>
            <a:tailEnd/>
          </a:ln>
          <a:effectLst/>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2" y="13183"/>
            <a:ext cx="1174995" cy="1172412"/>
          </a:xfrm>
          <a:prstGeom prst="rect">
            <a:avLst/>
          </a:prstGeom>
        </p:spPr>
      </p:pic>
      <p:sp>
        <p:nvSpPr>
          <p:cNvPr id="6" name="Text Box 5"/>
          <p:cNvSpPr txBox="1"/>
          <p:nvPr/>
        </p:nvSpPr>
        <p:spPr>
          <a:xfrm>
            <a:off x="2286004" y="3657601"/>
            <a:ext cx="5857875" cy="3475952"/>
          </a:xfrm>
          <a:prstGeom prst="rect">
            <a:avLst/>
          </a:prstGeom>
          <a:noFill/>
        </p:spPr>
        <p:txBody>
          <a:bodyPr wrap="square" rtlCol="0">
            <a:spAutoFit/>
          </a:bodyPr>
          <a:lstStyle/>
          <a:p>
            <a:pPr algn="l">
              <a:lnSpc>
                <a:spcPct val="150000"/>
              </a:lnSpc>
              <a:buClrTx/>
              <a:buSzTx/>
              <a:buNone/>
            </a:pPr>
            <a:r>
              <a:rPr lang="en-US" dirty="0">
                <a:latin typeface="Times New Roman" panose="02020603050405020304" pitchFamily="18" charset="0"/>
                <a:cs typeface="Times New Roman" panose="02020603050405020304" pitchFamily="18" charset="0"/>
                <a:sym typeface="+mn-ea"/>
              </a:rPr>
              <a:t>1.Bhoknal Gayatri Satish(Roll no.07)                            2.Varpe Aditya Rajendra(Roll no.66)                            3.Waman Onkar Uttam  (Roll no.69)                            4.Zanjare Shaileshumar Gangaram(Roll no.72)</a:t>
            </a:r>
          </a:p>
          <a:p>
            <a:pPr algn="l">
              <a:lnSpc>
                <a:spcPct val="150000"/>
              </a:lnSpc>
              <a:buClrTx/>
              <a:buSzTx/>
              <a:buNone/>
            </a:pPr>
            <a:endParaRPr lang="en-US" dirty="0">
              <a:latin typeface="Times New Roman" panose="02020603050405020304" pitchFamily="18" charset="0"/>
              <a:cs typeface="Times New Roman" panose="02020603050405020304" pitchFamily="18" charset="0"/>
            </a:endParaRPr>
          </a:p>
          <a:p>
            <a:r>
              <a:rPr lang="en-IN" dirty="0">
                <a:sym typeface="+mn-ea"/>
              </a:rPr>
              <a:t>                  </a:t>
            </a:r>
            <a:r>
              <a:rPr lang="en-US" b="1" dirty="0">
                <a:latin typeface="Times New Roman" panose="02020603050405020304" pitchFamily="18" charset="0"/>
                <a:cs typeface="Times New Roman" panose="02020603050405020304" pitchFamily="18" charset="0"/>
                <a:sym typeface="+mn-ea"/>
              </a:rPr>
              <a:t>Under the Guidance of</a:t>
            </a:r>
          </a:p>
          <a:p>
            <a:r>
              <a:rPr lang="en-US" b="1" dirty="0">
                <a:latin typeface="Times New Roman" panose="02020603050405020304" pitchFamily="18" charset="0"/>
                <a:cs typeface="Times New Roman" panose="02020603050405020304" pitchFamily="18" charset="0"/>
                <a:sym typeface="+mn-ea"/>
              </a:rPr>
              <a:t>                         Prof. V. R. Aware</a:t>
            </a:r>
            <a:endParaRPr lang="en-US" b="1" dirty="0">
              <a:latin typeface="Times New Roman" panose="02020603050405020304" pitchFamily="18" charset="0"/>
              <a:cs typeface="Times New Roman" panose="02020603050405020304" pitchFamily="18" charset="0"/>
            </a:endParaRPr>
          </a:p>
          <a:p>
            <a:endParaRPr lang="en-IN" dirty="0">
              <a:solidFill>
                <a:srgbClr val="FF0000"/>
              </a:solidFill>
            </a:endParaRPr>
          </a:p>
          <a:p>
            <a:pPr marL="171450" indent="-171450" algn="ctr" defTabSz="685800">
              <a:lnSpc>
                <a:spcPct val="150000"/>
              </a:lnSpc>
              <a:spcBef>
                <a:spcPts val="750"/>
              </a:spcBef>
              <a:buFont typeface="Arial" panose="020B0604020202020204" pitchFamily="34" charset="0"/>
            </a:pPr>
            <a:r>
              <a:rPr lang="en-IN" dirty="0">
                <a:solidFill>
                  <a:srgbClr val="FF0000"/>
                </a:solidFill>
                <a:sym typeface="+mn-ea"/>
              </a:rPr>
              <a:t>        </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 y="0"/>
            <a:ext cx="9144000" cy="914400"/>
          </a:xfrm>
        </p:spPr>
        <p:txBody>
          <a:bodyPr>
            <a:normAutofit/>
          </a:bodyPr>
          <a:lstStyle/>
          <a:p>
            <a:pPr algn="ctr"/>
            <a:r>
              <a:rPr lang="en-US" sz="4000" b="1" dirty="0">
                <a:latin typeface="Times New Roman" panose="02020603050405020304" pitchFamily="18" charset="0"/>
                <a:cs typeface="Times New Roman" panose="02020603050405020304" pitchFamily="18" charset="0"/>
              </a:rPr>
              <a:t>Problem Statement</a:t>
            </a:r>
          </a:p>
        </p:txBody>
      </p:sp>
      <p:sp>
        <p:nvSpPr>
          <p:cNvPr id="3" name="TextBox 2"/>
          <p:cNvSpPr txBox="1"/>
          <p:nvPr/>
        </p:nvSpPr>
        <p:spPr>
          <a:xfrm>
            <a:off x="2255855" y="2718610"/>
            <a:ext cx="4592096" cy="374974"/>
          </a:xfrm>
          <a:prstGeom prst="rect">
            <a:avLst/>
          </a:prstGeom>
          <a:noFill/>
        </p:spPr>
        <p:txBody>
          <a:bodyPr wrap="square">
            <a:spAutoFit/>
          </a:bodyPr>
          <a:lstStyle/>
          <a:p>
            <a:pPr algn="just">
              <a:lnSpc>
                <a:spcPct val="110000"/>
              </a:lnSpc>
              <a:buNone/>
            </a:pPr>
            <a:r>
              <a:rPr lang="en-US" b="1" dirty="0">
                <a:latin typeface="Times New Roman" panose="02020603050405020304" pitchFamily="18" charset="0"/>
                <a:cs typeface="Times New Roman" panose="02020603050405020304" pitchFamily="18" charset="0"/>
              </a:rPr>
              <a:t>   </a:t>
            </a:r>
          </a:p>
        </p:txBody>
      </p:sp>
      <p:sp>
        <p:nvSpPr>
          <p:cNvPr id="7" name="TextBox 6"/>
          <p:cNvSpPr txBox="1"/>
          <p:nvPr/>
        </p:nvSpPr>
        <p:spPr>
          <a:xfrm>
            <a:off x="533400" y="1600200"/>
            <a:ext cx="8001000" cy="1479892"/>
          </a:xfrm>
          <a:prstGeom prst="rect">
            <a:avLst/>
          </a:prstGeom>
          <a:noFill/>
        </p:spPr>
        <p:txBody>
          <a:bodyPr wrap="square">
            <a:spAutoFit/>
          </a:bodyPr>
          <a:lstStyle/>
          <a:p>
            <a:pPr algn="just">
              <a:lnSpc>
                <a:spcPct val="110000"/>
              </a:lnSpc>
              <a:buNone/>
            </a:pPr>
            <a:r>
              <a:rPr lang="en-US" sz="2800" dirty="0">
                <a:latin typeface="Times New Roman" panose="02020603050405020304" pitchFamily="18" charset="0"/>
                <a:cs typeface="Times New Roman" panose="02020603050405020304" pitchFamily="18" charset="0"/>
              </a:rPr>
              <a:t>“To design and develop a voice-controlled lift/elevator control system with enhanced security features for human-machine communication”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52535"/>
            <a:ext cx="9144000" cy="914400"/>
          </a:xfrm>
        </p:spPr>
        <p:txBody>
          <a:bodyPr>
            <a:normAutofit/>
          </a:bodyPr>
          <a:lstStyle/>
          <a:p>
            <a:pPr algn="ctr"/>
            <a:r>
              <a:rPr lang="en-US" sz="4000" b="1" dirty="0">
                <a:latin typeface="Times New Roman" panose="02020603050405020304" pitchFamily="18" charset="0"/>
                <a:cs typeface="Times New Roman" panose="02020603050405020304" pitchFamily="18" charset="0"/>
              </a:rPr>
              <a:t>Block Diagram </a:t>
            </a:r>
          </a:p>
        </p:txBody>
      </p:sp>
      <p:pic>
        <p:nvPicPr>
          <p:cNvPr id="2" name="Picture 1" descr="block diagram"/>
          <p:cNvPicPr>
            <a:picLocks noChangeAspect="1"/>
          </p:cNvPicPr>
          <p:nvPr/>
        </p:nvPicPr>
        <p:blipFill>
          <a:blip r:embed="rId2"/>
          <a:stretch>
            <a:fillRect/>
          </a:stretch>
        </p:blipFill>
        <p:spPr>
          <a:xfrm>
            <a:off x="1447800" y="609600"/>
            <a:ext cx="6278880" cy="60045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2264" r="1887" b="1344"/>
          <a:stretch>
            <a:fillRect/>
          </a:stretch>
        </p:blipFill>
        <p:spPr>
          <a:xfrm>
            <a:off x="838200" y="729538"/>
            <a:ext cx="7467600" cy="6022165"/>
          </a:xfrm>
          <a:prstGeom prst="rect">
            <a:avLst/>
          </a:prstGeom>
        </p:spPr>
      </p:pic>
      <p:sp>
        <p:nvSpPr>
          <p:cNvPr id="6" name="Title 3"/>
          <p:cNvSpPr>
            <a:spLocks noGrp="1"/>
          </p:cNvSpPr>
          <p:nvPr>
            <p:ph type="title"/>
          </p:nvPr>
        </p:nvSpPr>
        <p:spPr>
          <a:xfrm>
            <a:off x="0" y="-152535"/>
            <a:ext cx="9144000" cy="914400"/>
          </a:xfrm>
        </p:spPr>
        <p:txBody>
          <a:bodyPr>
            <a:normAutofit/>
          </a:bodyPr>
          <a:lstStyle/>
          <a:p>
            <a:pPr algn="ctr"/>
            <a:r>
              <a:rPr lang="en-US" sz="4000" b="1" dirty="0">
                <a:latin typeface="Times New Roman" panose="02020603050405020304" pitchFamily="18" charset="0"/>
                <a:cs typeface="Times New Roman" panose="02020603050405020304" pitchFamily="18" charset="0"/>
              </a:rPr>
              <a:t>Circuit Diagram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0" y="-76200"/>
            <a:ext cx="4572000" cy="609600"/>
          </a:xfrm>
        </p:spPr>
        <p:txBody>
          <a:bodyPr/>
          <a:lstStyle/>
          <a:p>
            <a:r>
              <a:rPr lang="en-US" sz="4000" b="1" dirty="0">
                <a:latin typeface="Times New Roman" panose="02020603050405020304" pitchFamily="18" charset="0"/>
                <a:cs typeface="Times New Roman" panose="02020603050405020304" pitchFamily="18" charset="0"/>
              </a:rPr>
              <a:t>Prototype Images</a:t>
            </a:r>
          </a:p>
        </p:txBody>
      </p:sp>
      <p:pic>
        <p:nvPicPr>
          <p:cNvPr id="5" name="Content Placeholder 4">
            <a:extLst>
              <a:ext uri="{FF2B5EF4-FFF2-40B4-BE49-F238E27FC236}">
                <a16:creationId xmlns:a16="http://schemas.microsoft.com/office/drawing/2014/main" id="{F949DDA6-C462-29F5-5194-D277DC9F4E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561109"/>
            <a:ext cx="3048000" cy="6220214"/>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CD895A7B-8B9F-4442-2285-B4A1351793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5000" y="574801"/>
            <a:ext cx="2895600" cy="6206522"/>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187035"/>
            <a:ext cx="9144000" cy="914400"/>
          </a:xfrm>
        </p:spPr>
        <p:txBody>
          <a:bodyPr>
            <a:normAutofit/>
          </a:bodyPr>
          <a:lstStyle/>
          <a:p>
            <a:pPr algn="ctr"/>
            <a:r>
              <a:rPr lang="en-US" sz="4000" b="1" dirty="0">
                <a:latin typeface="Times New Roman" panose="02020603050405020304" pitchFamily="18" charset="0"/>
                <a:cs typeface="Times New Roman" panose="02020603050405020304" pitchFamily="18" charset="0"/>
              </a:rPr>
              <a:t>Description of Components </a:t>
            </a:r>
          </a:p>
        </p:txBody>
      </p:sp>
      <p:sp>
        <p:nvSpPr>
          <p:cNvPr id="5" name="Content Placeholder 4"/>
          <p:cNvSpPr>
            <a:spLocks noGrp="1"/>
          </p:cNvSpPr>
          <p:nvPr>
            <p:ph idx="1"/>
          </p:nvPr>
        </p:nvSpPr>
        <p:spPr>
          <a:xfrm>
            <a:off x="27709" y="919019"/>
            <a:ext cx="5555493" cy="5710381"/>
          </a:xfrm>
        </p:spPr>
        <p:txBody>
          <a:bodyPr>
            <a:normAutofit fontScale="97500"/>
          </a:bodyPr>
          <a:lstStyle/>
          <a:p>
            <a:pPr algn="just">
              <a:lnSpc>
                <a:spcPct val="150000"/>
              </a:lnSpc>
            </a:pPr>
            <a:r>
              <a:rPr lang="en-US" sz="1600" b="1" dirty="0">
                <a:latin typeface="Times New Roman" panose="02020603050405020304" pitchFamily="18" charset="0"/>
                <a:cs typeface="Times New Roman" panose="02020603050405020304" pitchFamily="18" charset="0"/>
              </a:rPr>
              <a:t>Transformer:</a:t>
            </a:r>
            <a:r>
              <a:rPr lang="en-US" sz="1600" dirty="0">
                <a:latin typeface="Times New Roman" panose="02020603050405020304" pitchFamily="18" charset="0"/>
                <a:cs typeface="Times New Roman" panose="02020603050405020304" pitchFamily="18" charset="0"/>
              </a:rPr>
              <a:t> Steps down the AC mains voltage to a suitable level for the rest of the system.</a:t>
            </a:r>
          </a:p>
          <a:p>
            <a:pPr algn="just">
              <a:lnSpc>
                <a:spcPct val="150000"/>
              </a:lnSpc>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algn="just">
              <a:lnSpc>
                <a:spcPct val="150000"/>
              </a:lnSpc>
            </a:pPr>
            <a:r>
              <a:rPr lang="en-US" sz="1600" b="1" dirty="0">
                <a:latin typeface="Times New Roman" panose="02020603050405020304" pitchFamily="18" charset="0"/>
                <a:cs typeface="Times New Roman" panose="02020603050405020304" pitchFamily="18" charset="0"/>
              </a:rPr>
              <a:t>Bridge rectifier: </a:t>
            </a:r>
            <a:r>
              <a:rPr lang="en-US" sz="1600" dirty="0">
                <a:latin typeface="Times New Roman" panose="02020603050405020304" pitchFamily="18" charset="0"/>
                <a:cs typeface="Times New Roman" panose="02020603050405020304" pitchFamily="18" charset="0"/>
              </a:rPr>
              <a:t>Converts the AC voltage from the transformer to DC. And removes pulsating DC by using a electrolytic capacitor.</a:t>
            </a:r>
          </a:p>
          <a:p>
            <a:pPr algn="just">
              <a:lnSpc>
                <a:spcPct val="150000"/>
              </a:lnSpc>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5486" y="253048"/>
            <a:ext cx="3124200" cy="3116766"/>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9124" y="2961357"/>
            <a:ext cx="3816925" cy="38169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6200" y="609600"/>
            <a:ext cx="7945582" cy="1815882"/>
          </a:xfrm>
          <a:prstGeom prst="rect">
            <a:avLst/>
          </a:prstGeom>
          <a:noFill/>
        </p:spPr>
        <p:txBody>
          <a:bodyPr wrap="square" rtlCol="0">
            <a:spAutoFit/>
          </a:bodyPr>
          <a:lstStyle/>
          <a:p>
            <a:pPr marL="285750" indent="-285750" algn="jus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Voice recognition module:</a:t>
            </a:r>
            <a:r>
              <a:rPr lang="en-US" sz="1600" dirty="0">
                <a:latin typeface="Times New Roman" panose="02020603050405020304" pitchFamily="18" charset="0"/>
                <a:cs typeface="Times New Roman" panose="02020603050405020304" pitchFamily="18" charset="0"/>
              </a:rPr>
              <a:t> </a:t>
            </a:r>
          </a:p>
          <a:p>
            <a:pPr lvl="1" algn="just"/>
            <a:r>
              <a:rPr lang="en-US" sz="1600" dirty="0">
                <a:latin typeface="Times New Roman" panose="02020603050405020304" pitchFamily="18" charset="0"/>
                <a:cs typeface="Times New Roman" panose="02020603050405020304" pitchFamily="18" charset="0"/>
              </a:rPr>
              <a:t>Converts the user's spoken commands into an command number which is already stored in module. Voice Recognition Module product is a speaker-dependent voice recognition module. It supports up to 80 voice commands in all.</a:t>
            </a:r>
          </a:p>
          <a:p>
            <a:pPr lvl="1" algn="just"/>
            <a:r>
              <a:rPr lang="en-US" sz="1600" dirty="0">
                <a:latin typeface="Times New Roman" panose="02020603050405020304" pitchFamily="18" charset="0"/>
                <a:cs typeface="Times New Roman" panose="02020603050405020304" pitchFamily="18" charset="0"/>
              </a:rPr>
              <a:t>Max 7 voice commands could work at the same time. Any sound could be trained as the command. </a:t>
            </a:r>
          </a:p>
          <a:p>
            <a:pPr lvl="1" algn="just"/>
            <a:r>
              <a:rPr lang="en-US" sz="1600" dirty="0">
                <a:latin typeface="Times New Roman" panose="02020603050405020304" pitchFamily="18" charset="0"/>
                <a:cs typeface="Times New Roman" panose="02020603050405020304" pitchFamily="18" charset="0"/>
              </a:rPr>
              <a:t>Users need to train the module first before let it recognizing any voice command.</a:t>
            </a:r>
            <a:endParaRPr lang="en-IN" sz="1600" dirty="0">
              <a:latin typeface="Times New Roman" panose="02020603050405020304" pitchFamily="18" charset="0"/>
              <a:cs typeface="Times New Roman" panose="02020603050405020304" pitchFamily="18" charset="0"/>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526122" y="436556"/>
            <a:ext cx="4959646" cy="850669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228600"/>
            <a:ext cx="8839200" cy="6400800"/>
          </a:xfrm>
        </p:spPr>
        <p:txBody>
          <a:bodyPr/>
          <a:lstStyle/>
          <a:p>
            <a:pPr algn="just">
              <a:lnSpc>
                <a:spcPct val="150000"/>
              </a:lnSpc>
            </a:pPr>
            <a:r>
              <a:rPr lang="en-US" sz="1600" b="1" dirty="0">
                <a:latin typeface="Times New Roman" panose="02020603050405020304" pitchFamily="18" charset="0"/>
                <a:cs typeface="Times New Roman" panose="02020603050405020304" pitchFamily="18" charset="0"/>
              </a:rPr>
              <a:t>Atmega 2560 microcontroller[10]</a:t>
            </a:r>
            <a:r>
              <a:rPr lang="en-US" sz="1600" dirty="0">
                <a:latin typeface="Times New Roman" panose="02020603050405020304" pitchFamily="18" charset="0"/>
                <a:cs typeface="Times New Roman" panose="02020603050405020304" pitchFamily="18" charset="0"/>
              </a:rPr>
              <a:t>: </a:t>
            </a:r>
          </a:p>
          <a:p>
            <a:pPr marL="400050" lvl="1" indent="0" algn="just">
              <a:lnSpc>
                <a:spcPct val="150000"/>
              </a:lnSpc>
              <a:buNone/>
            </a:pPr>
            <a:r>
              <a:rPr lang="en-US" sz="1600" dirty="0">
                <a:latin typeface="Times New Roman" panose="02020603050405020304" pitchFamily="18" charset="0"/>
                <a:cs typeface="Times New Roman" panose="02020603050405020304" pitchFamily="18" charset="0"/>
              </a:rPr>
              <a:t>The brain of the system, which controls all of the other components. The ATmega2560 is an 8-bit, low-power microcontroller that is based on the AVR-RISC architecture. It's commonly found in the Arduino Mega 2560 development board. </a:t>
            </a: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fontAlgn="ctr">
              <a:buNone/>
            </a:pPr>
            <a:r>
              <a:rPr lang="en-US" sz="1600" dirty="0">
                <a:latin typeface="Times New Roman" panose="02020603050405020304" pitchFamily="18" charset="0"/>
                <a:cs typeface="Times New Roman" panose="02020603050405020304" pitchFamily="18" charset="0"/>
              </a:rPr>
              <a:t>The ATmega2560 has the following features: </a:t>
            </a:r>
          </a:p>
          <a:p>
            <a:pPr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54 digital input/output pins (of which 15 can </a:t>
            </a:r>
          </a:p>
          <a:p>
            <a:pPr marL="0" indent="0" algn="l">
              <a:buNone/>
            </a:pPr>
            <a:r>
              <a:rPr lang="en-US" sz="1600" dirty="0">
                <a:latin typeface="Times New Roman" panose="02020603050405020304" pitchFamily="18" charset="0"/>
                <a:cs typeface="Times New Roman" panose="02020603050405020304" pitchFamily="18" charset="0"/>
              </a:rPr>
              <a:t>       be used as PWM outputs)</a:t>
            </a:r>
          </a:p>
          <a:p>
            <a:pPr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16 analog input pins</a:t>
            </a:r>
          </a:p>
          <a:p>
            <a:pPr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4 hardware serial ports</a:t>
            </a:r>
          </a:p>
          <a:p>
            <a:pPr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16 MHz crystal oscillator</a:t>
            </a:r>
          </a:p>
          <a:p>
            <a:pPr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USB connection</a:t>
            </a:r>
          </a:p>
          <a:p>
            <a:pPr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Power jack</a:t>
            </a:r>
          </a:p>
          <a:p>
            <a:pPr algn="l">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Reset </a:t>
            </a:r>
            <a:r>
              <a:rPr lang="en-US" sz="1600" dirty="0">
                <a:latin typeface="Times New Roman" panose="02020603050405020304" pitchFamily="18" charset="0"/>
                <a:cs typeface="Times New Roman" panose="02020603050405020304" pitchFamily="18" charset="0"/>
              </a:rPr>
              <a:t>button</a:t>
            </a:r>
          </a:p>
          <a:p>
            <a:pPr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256 KB of flash memory (of which 8 KB </a:t>
            </a:r>
          </a:p>
          <a:p>
            <a:pPr marL="0" indent="0" algn="l">
              <a:buNone/>
            </a:pPr>
            <a:r>
              <a:rPr lang="en-US" sz="1600" dirty="0">
                <a:latin typeface="Times New Roman" panose="02020603050405020304" pitchFamily="18" charset="0"/>
                <a:cs typeface="Times New Roman" panose="02020603050405020304" pitchFamily="18" charset="0"/>
              </a:rPr>
              <a:t>       is used for the bootloader)</a:t>
            </a:r>
          </a:p>
          <a:p>
            <a:pPr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8 KB of SRAM</a:t>
            </a:r>
          </a:p>
          <a:p>
            <a:pPr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4 KB of EEPROM</a:t>
            </a: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2743200"/>
            <a:ext cx="5486400" cy="35433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0"/>
            <a:ext cx="8656782" cy="5105399"/>
          </a:xfrm>
        </p:spPr>
        <p:txBody>
          <a:bodyPr/>
          <a:lstStyle/>
          <a:p>
            <a:pPr algn="just">
              <a:lnSpc>
                <a:spcPct val="150000"/>
              </a:lnSpc>
            </a:pPr>
            <a:r>
              <a:rPr lang="en-US" sz="1600" b="1" dirty="0">
                <a:latin typeface="Times New Roman" panose="02020603050405020304" pitchFamily="18" charset="0"/>
                <a:cs typeface="Times New Roman" panose="02020603050405020304" pitchFamily="18" charset="0"/>
              </a:rPr>
              <a:t>16x2 LCD display:</a:t>
            </a:r>
            <a:r>
              <a:rPr lang="en-US" sz="1600" dirty="0">
                <a:latin typeface="Times New Roman" panose="02020603050405020304" pitchFamily="18" charset="0"/>
                <a:cs typeface="Times New Roman" panose="02020603050405020304" pitchFamily="18" charset="0"/>
              </a:rPr>
              <a:t> </a:t>
            </a:r>
          </a:p>
          <a:p>
            <a:pPr marL="0" indent="0" algn="just">
              <a:lnSpc>
                <a:spcPct val="150000"/>
              </a:lnSpc>
              <a:buNone/>
            </a:pPr>
            <a:r>
              <a:rPr lang="en-US" sz="1600" dirty="0">
                <a:latin typeface="Times New Roman" panose="02020603050405020304" pitchFamily="18" charset="0"/>
                <a:cs typeface="Times New Roman" panose="02020603050405020304" pitchFamily="18" charset="0"/>
              </a:rPr>
              <a:t>	Displays the current floor number and other system information.</a:t>
            </a: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A 16x2 LCD display can display 16 characters on 2 lines. The characters are white on a blue background. The display has a 5x7 pixel matrix for each character. </a:t>
            </a: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r>
              <a:rPr lang="en-US" sz="1600" dirty="0">
                <a:latin typeface="Times New Roman" panose="02020603050405020304" pitchFamily="18" charset="0"/>
                <a:cs typeface="Times New Roman" panose="02020603050405020304" pitchFamily="18" charset="0"/>
              </a:rPr>
              <a:t>Here are some specifications for a 16x2 LCD display: </a:t>
            </a:r>
          </a:p>
          <a:p>
            <a:pPr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Display capacity: 16 characters x 2 rows</a:t>
            </a:r>
          </a:p>
          <a:p>
            <a:pPr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Display color: Blue backlit</a:t>
            </a:r>
          </a:p>
          <a:p>
            <a:pPr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Character size: 2.95 mm wide x 4.35 mm high</a:t>
            </a:r>
          </a:p>
          <a:p>
            <a:pPr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Current requirements: 2 mA @ 5 VDC</a:t>
            </a:r>
          </a:p>
          <a:p>
            <a:pPr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Voltage requirements: 5 VDC +/- 0.5V</a:t>
            </a:r>
          </a:p>
          <a:p>
            <a:pPr algn="just">
              <a:lnSpc>
                <a:spcPct val="150000"/>
              </a:lnSpc>
            </a:pPr>
            <a:r>
              <a:rPr lang="en-US" sz="1600" dirty="0">
                <a:latin typeface="Times New Roman" panose="02020603050405020304" pitchFamily="18" charset="0"/>
                <a:cs typeface="Times New Roman" panose="02020603050405020304" pitchFamily="18" charset="0"/>
              </a:rPr>
              <a:t>Character pixels: 5 W x 7 H</a:t>
            </a: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5887" y="3415145"/>
            <a:ext cx="5238095" cy="432369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236"/>
            <a:ext cx="8534400" cy="6617852"/>
          </a:xfrm>
        </p:spPr>
        <p:txBody>
          <a:bodyPr/>
          <a:lstStyle/>
          <a:p>
            <a:pPr algn="just">
              <a:lnSpc>
                <a:spcPct val="150000"/>
              </a:lnSpc>
            </a:pPr>
            <a:r>
              <a:rPr lang="en-US" sz="1600" b="1" dirty="0">
                <a:latin typeface="Times New Roman" panose="02020603050405020304" pitchFamily="18" charset="0"/>
                <a:cs typeface="Times New Roman" panose="02020603050405020304" pitchFamily="18" charset="0"/>
              </a:rPr>
              <a:t>Buzzer:</a:t>
            </a:r>
            <a:r>
              <a:rPr lang="en-US" sz="1600" dirty="0">
                <a:latin typeface="Times New Roman" panose="02020603050405020304" pitchFamily="18" charset="0"/>
                <a:cs typeface="Times New Roman" panose="02020603050405020304" pitchFamily="18" charset="0"/>
              </a:rPr>
              <a:t> Provides audible feedback to the user. It can also be used as a siren sound when the lift is overloaded or motor in overheated, etc.</a:t>
            </a: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algn="just">
              <a:lnSpc>
                <a:spcPct val="150000"/>
              </a:lnSpc>
            </a:pPr>
            <a:r>
              <a:rPr lang="en-US" sz="1600" b="1" dirty="0">
                <a:latin typeface="Times New Roman" panose="02020603050405020304" pitchFamily="18" charset="0"/>
                <a:cs typeface="Times New Roman" panose="02020603050405020304" pitchFamily="18" charset="0"/>
              </a:rPr>
              <a:t>Audio player module:</a:t>
            </a:r>
            <a:r>
              <a:rPr lang="en-US" sz="1600" dirty="0">
                <a:latin typeface="Times New Roman" panose="02020603050405020304" pitchFamily="18" charset="0"/>
                <a:cs typeface="Times New Roman" panose="02020603050405020304" pitchFamily="18" charset="0"/>
              </a:rPr>
              <a:t> Plays audio cues, such as "Going up" and "Arrived at your floor.“</a:t>
            </a:r>
          </a:p>
          <a:p>
            <a:pPr marL="400050" lvl="1" indent="0" algn="just">
              <a:lnSpc>
                <a:spcPct val="150000"/>
              </a:lnSpc>
              <a:buNone/>
            </a:pPr>
            <a:r>
              <a:rPr lang="en-US" sz="1600" dirty="0">
                <a:latin typeface="Times New Roman" panose="02020603050405020304" pitchFamily="18" charset="0"/>
                <a:cs typeface="Times New Roman" panose="02020603050405020304" pitchFamily="18" charset="0"/>
              </a:rPr>
              <a:t>This Module is a reusable mass storage voice module, </a:t>
            </a:r>
          </a:p>
          <a:p>
            <a:pPr marL="400050" lvl="1" indent="0" algn="just">
              <a:lnSpc>
                <a:spcPct val="150000"/>
              </a:lnSpc>
              <a:buNone/>
            </a:pPr>
            <a:r>
              <a:rPr lang="en-US" sz="1600" dirty="0">
                <a:latin typeface="Times New Roman" panose="02020603050405020304" pitchFamily="18" charset="0"/>
                <a:cs typeface="Times New Roman" panose="02020603050405020304" pitchFamily="18" charset="0"/>
              </a:rPr>
              <a:t>that can plug a maximum capacity of 1GB SD card </a:t>
            </a:r>
          </a:p>
          <a:p>
            <a:pPr marL="400050" lvl="1" indent="0" algn="just">
              <a:lnSpc>
                <a:spcPct val="150000"/>
              </a:lnSpc>
              <a:buNone/>
            </a:pPr>
            <a:r>
              <a:rPr lang="en-US" sz="1600" dirty="0">
                <a:latin typeface="Times New Roman" panose="02020603050405020304" pitchFamily="18" charset="0"/>
                <a:cs typeface="Times New Roman" panose="02020603050405020304" pitchFamily="18" charset="0"/>
              </a:rPr>
              <a:t>memory and can load the WAV and AD4 audio. </a:t>
            </a:r>
          </a:p>
          <a:p>
            <a:pPr marL="400050" lvl="1" indent="0" algn="just">
              <a:lnSpc>
                <a:spcPct val="150000"/>
              </a:lnSpc>
              <a:buNone/>
            </a:pPr>
            <a:r>
              <a:rPr lang="en-US" sz="1600" dirty="0">
                <a:latin typeface="Times New Roman" panose="02020603050405020304" pitchFamily="18" charset="0"/>
                <a:cs typeface="Times New Roman" panose="02020603050405020304" pitchFamily="18" charset="0"/>
              </a:rPr>
              <a:t>Supports the FAT file system SD carrier.</a:t>
            </a:r>
          </a:p>
          <a:p>
            <a:pPr marL="400050" lvl="1" indent="0" algn="just">
              <a:lnSpc>
                <a:spcPct val="150000"/>
              </a:lnSpc>
              <a:buNone/>
            </a:pPr>
            <a:r>
              <a:rPr lang="en-US" sz="1600" dirty="0">
                <a:latin typeface="Times New Roman" panose="02020603050405020304" pitchFamily="18" charset="0"/>
                <a:cs typeface="Times New Roman" panose="02020603050405020304" pitchFamily="18" charset="0"/>
              </a:rPr>
              <a:t>Supports the playing of 4Bit ADCPM format files. </a:t>
            </a:r>
          </a:p>
          <a:p>
            <a:pPr marL="400050" lvl="1" indent="0" algn="just">
              <a:lnSpc>
                <a:spcPct val="150000"/>
              </a:lnSpc>
              <a:buNone/>
            </a:pPr>
            <a:r>
              <a:rPr lang="en-US" sz="1600" dirty="0">
                <a:latin typeface="Times New Roman" panose="02020603050405020304" pitchFamily="18" charset="0"/>
                <a:cs typeface="Times New Roman" panose="02020603050405020304" pitchFamily="18" charset="0"/>
              </a:rPr>
              <a:t>Recognize the voice files automatically.</a:t>
            </a:r>
          </a:p>
          <a:p>
            <a:pPr marL="400050" lvl="1" indent="0" algn="just">
              <a:lnSpc>
                <a:spcPct val="150000"/>
              </a:lnSpc>
              <a:buNone/>
            </a:pPr>
            <a:r>
              <a:rPr lang="en-US" sz="1600" dirty="0">
                <a:latin typeface="Times New Roman" panose="02020603050405020304" pitchFamily="18" charset="0"/>
                <a:cs typeface="Times New Roman" panose="02020603050405020304" pitchFamily="18" charset="0"/>
              </a:rPr>
              <a:t>Support microprocessors and key control.</a:t>
            </a:r>
          </a:p>
          <a:p>
            <a:pPr algn="just">
              <a:lnSpc>
                <a:spcPct val="150000"/>
              </a:lnSpc>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endParaRPr lang="en-IN" sz="16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9182" y="0"/>
            <a:ext cx="3886200" cy="3311531"/>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7313" t="11789" r="3473"/>
          <a:stretch>
            <a:fillRect/>
          </a:stretch>
        </p:blipFill>
        <p:spPr>
          <a:xfrm>
            <a:off x="4373417" y="2819400"/>
            <a:ext cx="4648201" cy="342118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8400" y="4419600"/>
            <a:ext cx="3200400" cy="3200400"/>
          </a:xfrm>
          <a:prstGeom prst="rect">
            <a:avLst/>
          </a:prstGeom>
        </p:spPr>
      </p:pic>
      <p:sp>
        <p:nvSpPr>
          <p:cNvPr id="8" name="TextBox 7"/>
          <p:cNvSpPr txBox="1"/>
          <p:nvPr/>
        </p:nvSpPr>
        <p:spPr>
          <a:xfrm>
            <a:off x="228600" y="152400"/>
            <a:ext cx="5715000" cy="7134261"/>
          </a:xfrm>
          <a:prstGeom prst="rect">
            <a:avLst/>
          </a:prstGeom>
          <a:noFill/>
        </p:spPr>
        <p:txBody>
          <a:bodyPr wrap="square" rtlCol="0">
            <a:spAutoFit/>
          </a:bodyPr>
          <a:lstStyle/>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Push Buttons: </a:t>
            </a:r>
            <a:r>
              <a:rPr lang="en-US" sz="1600" dirty="0">
                <a:latin typeface="Times New Roman" panose="02020603050405020304" pitchFamily="18" charset="0"/>
                <a:cs typeface="Times New Roman" panose="02020603050405020304" pitchFamily="18" charset="0"/>
              </a:rPr>
              <a:t>They are used to manually use the elevator. This push buttons can be used as floor number burtons, lift arriving button, etc.</a:t>
            </a:r>
            <a:endParaRPr lang="en-US" sz="1600" b="1"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Relay circuit:</a:t>
            </a:r>
            <a:r>
              <a:rPr lang="en-US" sz="1600" dirty="0">
                <a:latin typeface="Times New Roman" panose="02020603050405020304" pitchFamily="18" charset="0"/>
                <a:cs typeface="Times New Roman" panose="02020603050405020304" pitchFamily="18" charset="0"/>
              </a:rPr>
              <a:t> Controls the DC motor. Also speed of motor can be controlled by providing appropriate signal at the “IN” pin. By using two relay circuit, we can revolve the DC motor in both directions as clockwise and anticlockwise</a:t>
            </a:r>
            <a:endParaRPr lang="en-US" sz="1600" b="1" dirty="0">
              <a:solidFill>
                <a:srgbClr val="000000"/>
              </a:solidFill>
              <a:latin typeface="Times New Roman" panose="02020603050405020304" pitchFamily="18" charset="0"/>
              <a:cs typeface="Times New Roman" panose="02020603050405020304" pitchFamily="18" charset="0"/>
            </a:endParaRPr>
          </a:p>
          <a:p>
            <a:pPr algn="just" defTabSz="914400" fontAlgn="base">
              <a:lnSpc>
                <a:spcPct val="150000"/>
              </a:lnSpc>
              <a:spcBef>
                <a:spcPct val="20000"/>
              </a:spcBef>
              <a:spcAft>
                <a:spcPct val="0"/>
              </a:spcAft>
              <a:defRPr/>
            </a:pPr>
            <a:endParaRPr lang="en-US" sz="1600" b="1" dirty="0">
              <a:solidFill>
                <a:srgbClr val="000000"/>
              </a:solidFill>
              <a:latin typeface="Times New Roman" panose="02020603050405020304" pitchFamily="18" charset="0"/>
              <a:cs typeface="Times New Roman" panose="02020603050405020304" pitchFamily="18" charset="0"/>
            </a:endParaRPr>
          </a:p>
          <a:p>
            <a:pPr algn="just" defTabSz="914400" fontAlgn="base">
              <a:lnSpc>
                <a:spcPct val="150000"/>
              </a:lnSpc>
              <a:spcBef>
                <a:spcPct val="20000"/>
              </a:spcBef>
              <a:spcAft>
                <a:spcPct val="0"/>
              </a:spcAft>
              <a:defRPr/>
            </a:pPr>
            <a:endParaRPr lang="en-US" sz="1600" b="1" dirty="0">
              <a:solidFill>
                <a:srgbClr val="000000"/>
              </a:solidFill>
              <a:latin typeface="Times New Roman" panose="02020603050405020304" pitchFamily="18" charset="0"/>
              <a:cs typeface="Times New Roman" panose="02020603050405020304" pitchFamily="18" charset="0"/>
            </a:endParaRPr>
          </a:p>
          <a:p>
            <a:pPr marL="342900" indent="-342900" algn="just" defTabSz="914400" fontAlgn="base">
              <a:lnSpc>
                <a:spcPct val="150000"/>
              </a:lnSpc>
              <a:spcBef>
                <a:spcPct val="20000"/>
              </a:spcBef>
              <a:spcAft>
                <a:spcPct val="0"/>
              </a:spcAft>
              <a:buFontTx/>
              <a:buChar char="•"/>
              <a:defRPr/>
            </a:pPr>
            <a:r>
              <a:rPr lang="en-US" sz="1600" b="1" dirty="0">
                <a:solidFill>
                  <a:srgbClr val="000000"/>
                </a:solidFill>
                <a:latin typeface="Times New Roman" panose="02020603050405020304" pitchFamily="18" charset="0"/>
                <a:cs typeface="Times New Roman" panose="02020603050405020304" pitchFamily="18" charset="0"/>
              </a:rPr>
              <a:t>DC motor:</a:t>
            </a:r>
            <a:r>
              <a:rPr lang="en-US" sz="1600" dirty="0">
                <a:solidFill>
                  <a:srgbClr val="000000"/>
                </a:solidFill>
                <a:latin typeface="Times New Roman" panose="02020603050405020304" pitchFamily="18" charset="0"/>
                <a:cs typeface="Times New Roman" panose="02020603050405020304" pitchFamily="18" charset="0"/>
              </a:rPr>
              <a:t> Drives the lift car up and down the shaft.</a:t>
            </a:r>
          </a:p>
          <a:p>
            <a:pPr marL="400050" lvl="1" algn="just">
              <a:lnSpc>
                <a:spcPct val="150000"/>
              </a:lnSpc>
              <a:defRPr/>
            </a:pPr>
            <a:r>
              <a:rPr lang="en-US" sz="1600" dirty="0">
                <a:solidFill>
                  <a:srgbClr val="000000"/>
                </a:solidFill>
                <a:latin typeface="Times New Roman" panose="02020603050405020304" pitchFamily="18" charset="0"/>
                <a:cs typeface="Times New Roman" panose="02020603050405020304" pitchFamily="18" charset="0"/>
              </a:rPr>
              <a:t>This DC Motor 10RPM 12Volts can be used in all-terrain robots and a variety of robotic applications. These motors have a 3 mm threaded drill hole in the middle of the shaft thus making it simple to connect it to the wheels or any other mechanical assembly.</a:t>
            </a:r>
          </a:p>
          <a:p>
            <a:endParaRPr lang="en-IN" sz="16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949" y="1905000"/>
            <a:ext cx="3067051" cy="288795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1800" y="381000"/>
            <a:ext cx="1245194" cy="124519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14400"/>
          </a:xfrm>
        </p:spPr>
        <p:txBody>
          <a:bodyPr>
            <a:normAutofit/>
          </a:bodyPr>
          <a:lstStyle/>
          <a:p>
            <a:pPr algn="ctr"/>
            <a:r>
              <a:rPr lang="en-US" sz="4000" b="1" dirty="0">
                <a:latin typeface="Times New Roman" panose="02020603050405020304" pitchFamily="18" charset="0"/>
                <a:cs typeface="Times New Roman" panose="02020603050405020304" pitchFamily="18" charset="0"/>
              </a:rPr>
              <a:t>Contents</a:t>
            </a:r>
          </a:p>
        </p:txBody>
      </p:sp>
      <p:sp>
        <p:nvSpPr>
          <p:cNvPr id="5" name="Content Placeholder 4"/>
          <p:cNvSpPr>
            <a:spLocks noGrp="1"/>
          </p:cNvSpPr>
          <p:nvPr>
            <p:ph idx="1"/>
          </p:nvPr>
        </p:nvSpPr>
        <p:spPr>
          <a:xfrm>
            <a:off x="685800" y="1143000"/>
            <a:ext cx="6553200" cy="5105400"/>
          </a:xfrm>
        </p:spPr>
        <p:txBody>
          <a:bodyPr>
            <a:normAutofit/>
          </a:bodyPr>
          <a:lstStyle/>
          <a:p>
            <a:pPr>
              <a:lnSpc>
                <a:spcPct val="100000"/>
              </a:lnSpc>
            </a:pPr>
            <a:r>
              <a:rPr lang="en-US" sz="1800" dirty="0">
                <a:latin typeface="Times New Roman" panose="02020603050405020304" pitchFamily="18" charset="0"/>
                <a:cs typeface="Times New Roman" panose="02020603050405020304" pitchFamily="18" charset="0"/>
              </a:rPr>
              <a:t>Introduction </a:t>
            </a:r>
          </a:p>
          <a:p>
            <a:pPr>
              <a:lnSpc>
                <a:spcPct val="100000"/>
              </a:lnSpc>
            </a:pPr>
            <a:r>
              <a:rPr lang="en-US" sz="1800" dirty="0">
                <a:latin typeface="Times New Roman" panose="02020603050405020304" pitchFamily="18" charset="0"/>
                <a:cs typeface="Times New Roman" panose="02020603050405020304" pitchFamily="18" charset="0"/>
              </a:rPr>
              <a:t>Need of project</a:t>
            </a:r>
          </a:p>
          <a:p>
            <a:pPr>
              <a:lnSpc>
                <a:spcPct val="100000"/>
              </a:lnSpc>
            </a:pPr>
            <a:r>
              <a:rPr lang="en-US" sz="1800" dirty="0">
                <a:latin typeface="Times New Roman" panose="02020603050405020304" pitchFamily="18" charset="0"/>
                <a:cs typeface="Times New Roman" panose="02020603050405020304" pitchFamily="18" charset="0"/>
              </a:rPr>
              <a:t>Research motivation</a:t>
            </a:r>
          </a:p>
          <a:p>
            <a:pPr>
              <a:lnSpc>
                <a:spcPct val="100000"/>
              </a:lnSpc>
            </a:pPr>
            <a:r>
              <a:rPr lang="en-US" sz="1800" dirty="0">
                <a:latin typeface="Times New Roman" panose="02020603050405020304" pitchFamily="18" charset="0"/>
                <a:cs typeface="Times New Roman" panose="02020603050405020304" pitchFamily="18" charset="0"/>
              </a:rPr>
              <a:t>Aim and objective of project</a:t>
            </a:r>
          </a:p>
          <a:p>
            <a:pPr>
              <a:lnSpc>
                <a:spcPct val="100000"/>
              </a:lnSpc>
            </a:pPr>
            <a:r>
              <a:rPr lang="en-US" sz="1800" dirty="0">
                <a:latin typeface="Times New Roman" panose="02020603050405020304" pitchFamily="18" charset="0"/>
                <a:cs typeface="Times New Roman" panose="02020603050405020304" pitchFamily="18" charset="0"/>
              </a:rPr>
              <a:t>Literature Survey</a:t>
            </a:r>
          </a:p>
          <a:p>
            <a:pPr>
              <a:lnSpc>
                <a:spcPct val="100000"/>
              </a:lnSpc>
            </a:pPr>
            <a:r>
              <a:rPr lang="en-US" sz="1800" dirty="0">
                <a:latin typeface="Times New Roman" panose="02020603050405020304" pitchFamily="18" charset="0"/>
                <a:cs typeface="Times New Roman" panose="02020603050405020304" pitchFamily="18" charset="0"/>
              </a:rPr>
              <a:t>Problem Statement</a:t>
            </a:r>
          </a:p>
          <a:p>
            <a:pPr>
              <a:lnSpc>
                <a:spcPct val="100000"/>
              </a:lnSpc>
            </a:pPr>
            <a:r>
              <a:rPr lang="en-US" sz="1800" dirty="0">
                <a:latin typeface="Times New Roman" panose="02020603050405020304" pitchFamily="18" charset="0"/>
                <a:cs typeface="Times New Roman" panose="02020603050405020304" pitchFamily="18" charset="0"/>
              </a:rPr>
              <a:t>Block Diagram of Project</a:t>
            </a:r>
          </a:p>
          <a:p>
            <a:pPr>
              <a:lnSpc>
                <a:spcPct val="100000"/>
              </a:lnSpc>
            </a:pPr>
            <a:r>
              <a:rPr lang="en-US" sz="1800" dirty="0">
                <a:latin typeface="Times New Roman" panose="02020603050405020304" pitchFamily="18" charset="0"/>
                <a:cs typeface="Times New Roman" panose="02020603050405020304" pitchFamily="18" charset="0"/>
              </a:rPr>
              <a:t>Circuit Diagram</a:t>
            </a:r>
          </a:p>
          <a:p>
            <a:pPr>
              <a:lnSpc>
                <a:spcPct val="100000"/>
              </a:lnSpc>
            </a:pPr>
            <a:r>
              <a:rPr lang="en-US" sz="1800" dirty="0">
                <a:latin typeface="Times New Roman" panose="02020603050405020304" pitchFamily="18" charset="0"/>
                <a:cs typeface="Times New Roman" panose="02020603050405020304" pitchFamily="18" charset="0"/>
              </a:rPr>
              <a:t>Prototype images</a:t>
            </a:r>
          </a:p>
          <a:p>
            <a:pPr>
              <a:lnSpc>
                <a:spcPct val="100000"/>
              </a:lnSpc>
            </a:pPr>
            <a:r>
              <a:rPr lang="en-US" sz="1800" dirty="0">
                <a:latin typeface="Times New Roman" panose="02020603050405020304" pitchFamily="18" charset="0"/>
                <a:cs typeface="Times New Roman" panose="02020603050405020304" pitchFamily="18" charset="0"/>
              </a:rPr>
              <a:t>Description of Components</a:t>
            </a:r>
          </a:p>
          <a:p>
            <a:pPr>
              <a:lnSpc>
                <a:spcPct val="100000"/>
              </a:lnSpc>
            </a:pPr>
            <a:r>
              <a:rPr lang="en-US" sz="1800" dirty="0">
                <a:latin typeface="Times New Roman" panose="02020603050405020304" pitchFamily="18" charset="0"/>
                <a:cs typeface="Times New Roman" panose="02020603050405020304" pitchFamily="18" charset="0"/>
              </a:rPr>
              <a:t>Hardware &amp; Software requirements</a:t>
            </a:r>
          </a:p>
          <a:p>
            <a:pPr>
              <a:lnSpc>
                <a:spcPct val="100000"/>
              </a:lnSpc>
            </a:pPr>
            <a:r>
              <a:rPr lang="en-US" sz="1800" dirty="0">
                <a:latin typeface="Times New Roman" panose="02020603050405020304" pitchFamily="18" charset="0"/>
                <a:cs typeface="Times New Roman" panose="02020603050405020304" pitchFamily="18" charset="0"/>
              </a:rPr>
              <a:t>Flow chart</a:t>
            </a:r>
          </a:p>
          <a:p>
            <a:pPr>
              <a:lnSpc>
                <a:spcPct val="100000"/>
              </a:lnSpc>
            </a:pPr>
            <a:r>
              <a:rPr lang="en-US" sz="1800" dirty="0">
                <a:latin typeface="Times New Roman" panose="02020603050405020304" pitchFamily="18" charset="0"/>
                <a:cs typeface="Times New Roman" panose="02020603050405020304" pitchFamily="18" charset="0"/>
              </a:rPr>
              <a:t>Detailed algorithm</a:t>
            </a:r>
          </a:p>
          <a:p>
            <a:pPr>
              <a:lnSpc>
                <a:spcPct val="100000"/>
              </a:lnSpc>
            </a:pPr>
            <a:r>
              <a:rPr lang="en-US" sz="1800" dirty="0">
                <a:latin typeface="Times New Roman" panose="02020603050405020304" pitchFamily="18" charset="0"/>
                <a:cs typeface="Times New Roman" panose="02020603050405020304" pitchFamily="18" charset="0"/>
              </a:rPr>
              <a:t>Conclusion </a:t>
            </a:r>
          </a:p>
          <a:p>
            <a:pPr>
              <a:lnSpc>
                <a:spcPct val="100000"/>
              </a:lnSpc>
            </a:pPr>
            <a:r>
              <a:rPr lang="en-US" sz="1800" dirty="0">
                <a:latin typeface="Times New Roman" panose="02020603050405020304" pitchFamily="18" charset="0"/>
                <a:cs typeface="Times New Roman" panose="02020603050405020304" pitchFamily="18" charset="0"/>
              </a:rPr>
              <a:t>References </a:t>
            </a:r>
          </a:p>
          <a:p>
            <a:pPr>
              <a:lnSpc>
                <a:spcPct val="100000"/>
              </a:lnSpc>
            </a:pP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0"/>
            <a:ext cx="4191000" cy="6477000"/>
          </a:xfrm>
        </p:spPr>
        <p:txBody>
          <a:bodyPr/>
          <a:lstStyle/>
          <a:p>
            <a:pPr algn="just">
              <a:lnSpc>
                <a:spcPct val="150000"/>
              </a:lnSpc>
              <a:defRPr/>
            </a:pPr>
            <a:r>
              <a:rPr lang="en-US" sz="1600" b="1" dirty="0">
                <a:solidFill>
                  <a:srgbClr val="000000"/>
                </a:solidFill>
                <a:latin typeface="Times New Roman" panose="02020603050405020304" pitchFamily="18" charset="0"/>
                <a:cs typeface="Times New Roman" panose="02020603050405020304" pitchFamily="18" charset="0"/>
              </a:rPr>
              <a:t>IR sensor:</a:t>
            </a:r>
            <a:r>
              <a:rPr lang="en-US" sz="1600" dirty="0">
                <a:solidFill>
                  <a:srgbClr val="000000"/>
                </a:solidFill>
                <a:latin typeface="Times New Roman" panose="02020603050405020304" pitchFamily="18" charset="0"/>
                <a:cs typeface="Times New Roman" panose="02020603050405020304" pitchFamily="18" charset="0"/>
              </a:rPr>
              <a:t> Detects the floor number from which lift has passed. </a:t>
            </a:r>
          </a:p>
          <a:p>
            <a:pPr algn="just">
              <a:lnSpc>
                <a:spcPct val="150000"/>
              </a:lnSpc>
              <a:defRPr/>
            </a:pPr>
            <a:endParaRPr lang="en-US" sz="1600" dirty="0">
              <a:solidFill>
                <a:srgbClr val="000000"/>
              </a:solidFill>
              <a:latin typeface="Times New Roman" panose="02020603050405020304" pitchFamily="18" charset="0"/>
              <a:cs typeface="Times New Roman" panose="02020603050405020304" pitchFamily="18" charset="0"/>
            </a:endParaRPr>
          </a:p>
          <a:p>
            <a:pPr algn="just">
              <a:lnSpc>
                <a:spcPct val="150000"/>
              </a:lnSpc>
              <a:defRPr/>
            </a:pPr>
            <a:endParaRPr lang="en-US" sz="1600" dirty="0">
              <a:solidFill>
                <a:srgbClr val="000000"/>
              </a:solidFill>
              <a:latin typeface="Times New Roman" panose="02020603050405020304" pitchFamily="18" charset="0"/>
              <a:cs typeface="Times New Roman" panose="02020603050405020304" pitchFamily="18" charset="0"/>
            </a:endParaRPr>
          </a:p>
          <a:p>
            <a:pPr marL="0" indent="0" algn="just">
              <a:lnSpc>
                <a:spcPct val="150000"/>
              </a:lnSpc>
              <a:buNone/>
              <a:defRPr/>
            </a:pPr>
            <a:endParaRPr lang="en-US" sz="1600" dirty="0">
              <a:solidFill>
                <a:srgbClr val="000000"/>
              </a:solidFill>
              <a:latin typeface="Times New Roman" panose="02020603050405020304" pitchFamily="18" charset="0"/>
              <a:cs typeface="Times New Roman" panose="02020603050405020304" pitchFamily="18" charset="0"/>
            </a:endParaRPr>
          </a:p>
          <a:p>
            <a:pPr algn="just">
              <a:lnSpc>
                <a:spcPct val="150000"/>
              </a:lnSpc>
              <a:defRPr/>
            </a:pPr>
            <a:r>
              <a:rPr lang="en-US" sz="1600" b="1" dirty="0">
                <a:solidFill>
                  <a:srgbClr val="000000"/>
                </a:solidFill>
                <a:latin typeface="Times New Roman" panose="02020603050405020304" pitchFamily="18" charset="0"/>
                <a:cs typeface="Times New Roman" panose="02020603050405020304" pitchFamily="18" charset="0"/>
              </a:rPr>
              <a:t>Lift weight (load sensor):</a:t>
            </a:r>
            <a:r>
              <a:rPr lang="en-US" sz="1600" dirty="0">
                <a:solidFill>
                  <a:srgbClr val="000000"/>
                </a:solidFill>
                <a:latin typeface="Times New Roman" panose="02020603050405020304" pitchFamily="18" charset="0"/>
                <a:cs typeface="Times New Roman" panose="02020603050405020304" pitchFamily="18" charset="0"/>
              </a:rPr>
              <a:t> Monitors the weight of the lift car and prevents it from being overloaded.</a:t>
            </a:r>
          </a:p>
          <a:p>
            <a:pPr algn="just">
              <a:lnSpc>
                <a:spcPct val="150000"/>
              </a:lnSpc>
              <a:defRPr/>
            </a:pPr>
            <a:endParaRPr lang="en-US" sz="1600" dirty="0">
              <a:solidFill>
                <a:srgbClr val="000000"/>
              </a:solidFill>
              <a:latin typeface="Times New Roman" panose="02020603050405020304" pitchFamily="18" charset="0"/>
              <a:cs typeface="Times New Roman" panose="02020603050405020304" pitchFamily="18" charset="0"/>
            </a:endParaRPr>
          </a:p>
          <a:p>
            <a:pPr algn="just">
              <a:lnSpc>
                <a:spcPct val="150000"/>
              </a:lnSpc>
              <a:defRPr/>
            </a:pPr>
            <a:endParaRPr lang="en-US" sz="1600" dirty="0">
              <a:solidFill>
                <a:srgbClr val="000000"/>
              </a:solidFill>
              <a:latin typeface="Times New Roman" panose="02020603050405020304" pitchFamily="18" charset="0"/>
              <a:cs typeface="Times New Roman" panose="02020603050405020304" pitchFamily="18" charset="0"/>
            </a:endParaRPr>
          </a:p>
          <a:p>
            <a:pPr algn="just">
              <a:lnSpc>
                <a:spcPct val="150000"/>
              </a:lnSpc>
              <a:defRPr/>
            </a:pPr>
            <a:endParaRPr lang="en-US" sz="1600" dirty="0">
              <a:solidFill>
                <a:srgbClr val="000000"/>
              </a:solidFill>
              <a:latin typeface="Times New Roman" panose="02020603050405020304" pitchFamily="18" charset="0"/>
              <a:cs typeface="Times New Roman" panose="02020603050405020304" pitchFamily="18" charset="0"/>
            </a:endParaRPr>
          </a:p>
          <a:p>
            <a:pPr algn="just">
              <a:lnSpc>
                <a:spcPct val="150000"/>
              </a:lnSpc>
              <a:defRPr/>
            </a:pPr>
            <a:endParaRPr lang="en-US" sz="1600" dirty="0">
              <a:solidFill>
                <a:srgbClr val="000000"/>
              </a:solidFill>
              <a:latin typeface="Times New Roman" panose="02020603050405020304" pitchFamily="18" charset="0"/>
              <a:cs typeface="Times New Roman" panose="02020603050405020304" pitchFamily="18" charset="0"/>
            </a:endParaRPr>
          </a:p>
          <a:p>
            <a:pPr marL="0" indent="0" algn="just">
              <a:lnSpc>
                <a:spcPct val="150000"/>
              </a:lnSpc>
              <a:buNone/>
              <a:defRPr/>
            </a:pPr>
            <a:endParaRPr lang="en-US" sz="1600" dirty="0">
              <a:solidFill>
                <a:srgbClr val="000000"/>
              </a:solidFill>
              <a:latin typeface="Times New Roman" panose="02020603050405020304" pitchFamily="18" charset="0"/>
              <a:cs typeface="Times New Roman" panose="02020603050405020304" pitchFamily="18" charset="0"/>
            </a:endParaRPr>
          </a:p>
          <a:p>
            <a:pPr algn="just">
              <a:lnSpc>
                <a:spcPct val="150000"/>
              </a:lnSpc>
              <a:defRPr/>
            </a:pPr>
            <a:r>
              <a:rPr lang="en-US" sz="1600" b="1" dirty="0">
                <a:solidFill>
                  <a:srgbClr val="000000"/>
                </a:solidFill>
                <a:latin typeface="Times New Roman" panose="02020603050405020304" pitchFamily="18" charset="0"/>
                <a:cs typeface="Times New Roman" panose="02020603050405020304" pitchFamily="18" charset="0"/>
              </a:rPr>
              <a:t>Flame sensor:</a:t>
            </a:r>
            <a:r>
              <a:rPr lang="en-US" sz="1600" dirty="0">
                <a:solidFill>
                  <a:srgbClr val="000000"/>
                </a:solidFill>
                <a:latin typeface="Times New Roman" panose="02020603050405020304" pitchFamily="18" charset="0"/>
                <a:cs typeface="Times New Roman" panose="02020603050405020304" pitchFamily="18" charset="0"/>
              </a:rPr>
              <a:t> Detects fires in the lift.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604327" y="-1828800"/>
            <a:ext cx="4763165" cy="4763165"/>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4402" y="1752600"/>
            <a:ext cx="4114800" cy="33528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046324">
            <a:off x="4073845" y="3960209"/>
            <a:ext cx="4599514" cy="459951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1000" y="0"/>
            <a:ext cx="8382000" cy="2920365"/>
          </a:xfrm>
          <a:prstGeom prst="rect">
            <a:avLst/>
          </a:prstGeom>
          <a:noFill/>
        </p:spPr>
        <p:txBody>
          <a:bodyPr wrap="square" rtlCol="0">
            <a:spAutoFit/>
          </a:bodyPr>
          <a:lstStyle/>
          <a:p>
            <a:pPr marL="342900" indent="-342900" algn="just" defTabSz="914400" fontAlgn="base">
              <a:lnSpc>
                <a:spcPct val="150000"/>
              </a:lnSpc>
              <a:spcBef>
                <a:spcPct val="20000"/>
              </a:spcBef>
              <a:spcAft>
                <a:spcPct val="0"/>
              </a:spcAft>
              <a:buFontTx/>
              <a:buChar char="•"/>
              <a:defRPr/>
            </a:pPr>
            <a:r>
              <a:rPr lang="en-US" sz="1600" b="1" dirty="0">
                <a:solidFill>
                  <a:srgbClr val="000000"/>
                </a:solidFill>
                <a:latin typeface="Times New Roman" panose="02020603050405020304" pitchFamily="18" charset="0"/>
                <a:cs typeface="Times New Roman" panose="02020603050405020304" pitchFamily="18" charset="0"/>
              </a:rPr>
              <a:t>Temp sensor (for motor): </a:t>
            </a:r>
            <a:r>
              <a:rPr lang="en-US" sz="1600" dirty="0">
                <a:solidFill>
                  <a:srgbClr val="000000"/>
                </a:solidFill>
                <a:latin typeface="Times New Roman" panose="02020603050405020304" pitchFamily="18" charset="0"/>
                <a:cs typeface="Times New Roman" panose="02020603050405020304" pitchFamily="18" charset="0"/>
              </a:rPr>
              <a:t>Monitors the temperature of the lift motor and prevents it from overheating.</a:t>
            </a:r>
            <a:endParaRPr lang="en-US" sz="1600" b="1" dirty="0">
              <a:solidFill>
                <a:srgbClr val="000000"/>
              </a:solidFill>
              <a:latin typeface="Times New Roman" panose="02020603050405020304" pitchFamily="18" charset="0"/>
              <a:cs typeface="Times New Roman" panose="02020603050405020304" pitchFamily="18" charset="0"/>
            </a:endParaRPr>
          </a:p>
          <a:p>
            <a:pPr marL="342900" indent="-342900" algn="just" defTabSz="914400" fontAlgn="base">
              <a:lnSpc>
                <a:spcPct val="150000"/>
              </a:lnSpc>
              <a:spcBef>
                <a:spcPct val="20000"/>
              </a:spcBef>
              <a:spcAft>
                <a:spcPct val="0"/>
              </a:spcAft>
              <a:buFontTx/>
              <a:buChar char="•"/>
              <a:defRPr/>
            </a:pPr>
            <a:endParaRPr lang="en-US" sz="1600" b="1" dirty="0">
              <a:solidFill>
                <a:srgbClr val="000000"/>
              </a:solidFill>
              <a:latin typeface="Times New Roman" panose="02020603050405020304" pitchFamily="18" charset="0"/>
              <a:cs typeface="Times New Roman" panose="02020603050405020304" pitchFamily="18" charset="0"/>
            </a:endParaRPr>
          </a:p>
          <a:p>
            <a:pPr marL="342900" indent="-342900" algn="just" defTabSz="914400" fontAlgn="base">
              <a:lnSpc>
                <a:spcPct val="150000"/>
              </a:lnSpc>
              <a:spcBef>
                <a:spcPct val="20000"/>
              </a:spcBef>
              <a:spcAft>
                <a:spcPct val="0"/>
              </a:spcAft>
              <a:buFontTx/>
              <a:buChar char="•"/>
              <a:defRPr/>
            </a:pPr>
            <a:endParaRPr lang="en-US" sz="1600" b="1" dirty="0">
              <a:solidFill>
                <a:srgbClr val="000000"/>
              </a:solidFill>
              <a:latin typeface="Times New Roman" panose="02020603050405020304" pitchFamily="18" charset="0"/>
              <a:cs typeface="Times New Roman" panose="02020603050405020304" pitchFamily="18" charset="0"/>
            </a:endParaRPr>
          </a:p>
          <a:p>
            <a:pPr marL="342900" indent="-342900" algn="just" defTabSz="914400" fontAlgn="base">
              <a:lnSpc>
                <a:spcPct val="150000"/>
              </a:lnSpc>
              <a:spcBef>
                <a:spcPct val="20000"/>
              </a:spcBef>
              <a:spcAft>
                <a:spcPct val="0"/>
              </a:spcAft>
              <a:buFontTx/>
              <a:buChar char="•"/>
              <a:defRPr/>
            </a:pPr>
            <a:endParaRPr lang="en-US" sz="1600" b="1" dirty="0">
              <a:solidFill>
                <a:srgbClr val="000000"/>
              </a:solidFill>
              <a:latin typeface="Times New Roman" panose="02020603050405020304" pitchFamily="18" charset="0"/>
              <a:cs typeface="Times New Roman" panose="02020603050405020304" pitchFamily="18" charset="0"/>
            </a:endParaRPr>
          </a:p>
          <a:p>
            <a:pPr marL="342900" indent="-342900" algn="just" defTabSz="914400" fontAlgn="base">
              <a:lnSpc>
                <a:spcPct val="150000"/>
              </a:lnSpc>
              <a:spcBef>
                <a:spcPct val="20000"/>
              </a:spcBef>
              <a:spcAft>
                <a:spcPct val="0"/>
              </a:spcAft>
              <a:buFontTx/>
              <a:buChar char="•"/>
              <a:defRPr/>
            </a:pPr>
            <a:endParaRPr lang="en-US" sz="1600" b="1" dirty="0">
              <a:solidFill>
                <a:srgbClr val="000000"/>
              </a:solidFill>
              <a:latin typeface="Times New Roman" panose="02020603050405020304" pitchFamily="18" charset="0"/>
              <a:cs typeface="Times New Roman" panose="02020603050405020304" pitchFamily="18" charset="0"/>
            </a:endParaRPr>
          </a:p>
          <a:p>
            <a:pPr marL="342900" indent="-342900" algn="just" defTabSz="914400" fontAlgn="base">
              <a:lnSpc>
                <a:spcPct val="150000"/>
              </a:lnSpc>
              <a:spcBef>
                <a:spcPct val="20000"/>
              </a:spcBef>
              <a:spcAft>
                <a:spcPct val="0"/>
              </a:spcAft>
              <a:buFontTx/>
              <a:buChar char="•"/>
              <a:defRPr/>
            </a:pPr>
            <a:endParaRPr lang="en-US" sz="1600" dirty="0">
              <a:solidFill>
                <a:srgbClr val="00000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61016">
            <a:off x="4007165" y="-412435"/>
            <a:ext cx="3429000" cy="3429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1600" cy="792165"/>
          </a:xfrm>
        </p:spPr>
        <p:txBody>
          <a:bodyPr>
            <a:normAutofit/>
          </a:bodyPr>
          <a:lstStyle/>
          <a:p>
            <a:pPr algn="ctr"/>
            <a:r>
              <a:rPr lang="en-IN" sz="4000" b="1" dirty="0">
                <a:latin typeface="Times New Roman" panose="02020603050405020304" pitchFamily="18" charset="0"/>
                <a:cs typeface="Times New Roman" panose="02020603050405020304" pitchFamily="18" charset="0"/>
              </a:rPr>
              <a:t>Hardware and Software Requirements</a:t>
            </a:r>
          </a:p>
        </p:txBody>
      </p:sp>
      <p:sp>
        <p:nvSpPr>
          <p:cNvPr id="3" name="TextBox 2"/>
          <p:cNvSpPr txBox="1"/>
          <p:nvPr/>
        </p:nvSpPr>
        <p:spPr>
          <a:xfrm>
            <a:off x="533400" y="990600"/>
            <a:ext cx="7467600" cy="501586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H/W requirements:</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Atmega 2560 microcontroller</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Transformer</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Bridge rectifier</a:t>
            </a:r>
            <a:endParaRPr lang="en-IN"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Load sensor</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Flame Sensor.</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IR sensor</a:t>
            </a:r>
            <a:endParaRPr lang="en-IN"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Temp sensor.</a:t>
            </a:r>
            <a:endParaRPr lang="en-IN"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Voice recognition module.</a:t>
            </a:r>
            <a:endParaRPr lang="en-IN"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Push buttons</a:t>
            </a:r>
          </a:p>
          <a:p>
            <a:pPr marL="742950" lvl="1"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16×2 Lcd display</a:t>
            </a:r>
            <a:endParaRPr lang="en-US"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Buzzer</a:t>
            </a:r>
            <a:endParaRPr lang="en-US"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Audio player module</a:t>
            </a:r>
            <a:endParaRPr lang="en-US"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Relay circuit</a:t>
            </a:r>
            <a:endParaRPr lang="en-US"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DC motor</a:t>
            </a:r>
          </a:p>
          <a:p>
            <a:pPr marL="742950" lvl="1" indent="-285750">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S/W requirements:</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Arduino IDE</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PCB wizard</a:t>
            </a:r>
            <a:endParaRPr lang="en-US" altLang="en-IN"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359" y="-69424"/>
            <a:ext cx="4284189" cy="930274"/>
          </a:xfrm>
        </p:spPr>
        <p:txBody>
          <a:bodyPr>
            <a:normAutofit/>
          </a:bodyPr>
          <a:lstStyle/>
          <a:p>
            <a:pPr algn="ctr"/>
            <a:r>
              <a:rPr lang="en-IN" sz="4000" b="1" dirty="0">
                <a:latin typeface="Times New Roman" panose="02020603050405020304" pitchFamily="18" charset="0"/>
                <a:cs typeface="Times New Roman" panose="02020603050405020304" pitchFamily="18" charset="0"/>
              </a:rPr>
              <a:t>Flow chart</a:t>
            </a:r>
          </a:p>
        </p:txBody>
      </p:sp>
      <p:pic>
        <p:nvPicPr>
          <p:cNvPr id="3" name="Picture 2" descr="flowchart"/>
          <p:cNvPicPr>
            <a:picLocks noChangeAspect="1"/>
          </p:cNvPicPr>
          <p:nvPr/>
        </p:nvPicPr>
        <p:blipFill>
          <a:blip r:embed="rId2"/>
          <a:stretch>
            <a:fillRect/>
          </a:stretch>
        </p:blipFill>
        <p:spPr>
          <a:xfrm>
            <a:off x="2895600" y="152400"/>
            <a:ext cx="5215255" cy="661733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62583"/>
          </a:xfrm>
        </p:spPr>
        <p:txBody>
          <a:bodyPr>
            <a:normAutofit fontScale="90000"/>
          </a:bodyPr>
          <a:lstStyle/>
          <a:p>
            <a:r>
              <a:rPr lang="en-IN" sz="4000" b="1" dirty="0">
                <a:latin typeface="Times New Roman" panose="02020603050405020304" pitchFamily="18" charset="0"/>
                <a:cs typeface="Times New Roman" panose="02020603050405020304" pitchFamily="18" charset="0"/>
              </a:rPr>
              <a:t>Detailed Algorithm</a:t>
            </a:r>
          </a:p>
        </p:txBody>
      </p:sp>
      <p:sp>
        <p:nvSpPr>
          <p:cNvPr id="3" name="Subtitle 2"/>
          <p:cNvSpPr>
            <a:spLocks noGrp="1"/>
          </p:cNvSpPr>
          <p:nvPr>
            <p:ph type="subTitle" idx="1"/>
          </p:nvPr>
        </p:nvSpPr>
        <p:spPr>
          <a:xfrm>
            <a:off x="-23091" y="152400"/>
            <a:ext cx="9144000" cy="5662019"/>
          </a:xfrm>
        </p:spPr>
        <p:txBody>
          <a:bodyPr>
            <a:noAutofit/>
          </a:bodyPr>
          <a:lstStyle/>
          <a:p>
            <a:pPr marL="342900" indent="-342900" algn="just">
              <a:buFont typeface="+mj-lt"/>
              <a:buAutoNum type="arabicPeriod"/>
            </a:pPr>
            <a:endParaRPr lang="en-US" sz="1600" dirty="0">
              <a:solidFill>
                <a:schemeClr val="tx1">
                  <a:lumMod val="95000"/>
                </a:schemeClr>
              </a:solidFill>
              <a:latin typeface="Times New Roman" panose="02020603050405020304" pitchFamily="18" charset="0"/>
              <a:cs typeface="Times New Roman" panose="02020603050405020304" pitchFamily="18" charset="0"/>
            </a:endParaRP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Initialize the system.</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Lift arrives the floor where it detects human presence in front of lift door.</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User enters into lift.</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Listen for a voice command from the user.</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Compare the voice command with already stored commands and return command number using the voice recognition module.</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Microcontroller determines which floor the user wants to go to based on the command value returned by voice recognition module.</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Send a signal to the relay driver circuit to activate the DC motor in the desired direction.</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Monitor the current floor number using the IR sensor.</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When the lift car reaches the desired floor, send a signal to the relay driver circuit to deactivate the DC motor.</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Play an audio cue to inform the user that they have arrived at their destination.</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While all this is working, the floor number, motor temperature, flame sensor, and load sensor parameters are send to lcd screen for monitoring purpose.</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Repeat steps 2-12 until the system is shut down.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 y="92113"/>
            <a:ext cx="9144000" cy="766763"/>
          </a:xfrm>
        </p:spPr>
        <p:txBody>
          <a:bodyPr>
            <a:normAutofit/>
          </a:bodyPr>
          <a:lstStyle/>
          <a:p>
            <a:r>
              <a:rPr lang="en-IN" sz="4000" b="1" dirty="0">
                <a:latin typeface="Times New Roman" panose="02020603050405020304" pitchFamily="18" charset="0"/>
                <a:cs typeface="Times New Roman" panose="02020603050405020304" pitchFamily="18" charset="0"/>
              </a:rPr>
              <a:t>Conclusion</a:t>
            </a:r>
          </a:p>
        </p:txBody>
      </p:sp>
      <p:sp>
        <p:nvSpPr>
          <p:cNvPr id="3" name="Subtitle 2"/>
          <p:cNvSpPr>
            <a:spLocks noGrp="1"/>
          </p:cNvSpPr>
          <p:nvPr>
            <p:ph type="subTitle" idx="1"/>
          </p:nvPr>
        </p:nvSpPr>
        <p:spPr>
          <a:xfrm>
            <a:off x="0" y="1330309"/>
            <a:ext cx="9144000" cy="5527692"/>
          </a:xfrm>
        </p:spPr>
        <p:txBody>
          <a:bodyPr>
            <a:noAutofit/>
          </a:bodyPr>
          <a:lstStyle/>
          <a:p>
            <a:pPr marL="285750" indent="-285750" algn="just">
              <a:lnSpc>
                <a:spcPct val="150000"/>
              </a:lnSpc>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Voice-controlled elevators are a long-term solution that can be used by anyone, including people with disabilities. They have the potential to make life easier for everyone and reduce the spread of germs.</a:t>
            </a:r>
          </a:p>
          <a:p>
            <a:pPr marL="285750" indent="-285750" algn="just">
              <a:lnSpc>
                <a:spcPct val="150000"/>
              </a:lnSpc>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In addition to the benefits mentioned above, voice-controlled elevators could also be used to improve security and convenience. For example, authentication could be used to restrict access to certain floors, and sensors could be used to reduce the need for users to give specific commands.</a:t>
            </a:r>
          </a:p>
          <a:p>
            <a:pPr marL="285750" indent="-285750" algn="just">
              <a:lnSpc>
                <a:spcPct val="150000"/>
              </a:lnSpc>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Voice-controlled elevators have a wide range of potential applications, including in homes, offices, hospitals, hostels, and public places.</a:t>
            </a:r>
          </a:p>
          <a:p>
            <a:pPr marL="285750" indent="-285750" algn="just">
              <a:lnSpc>
                <a:spcPct val="150000"/>
              </a:lnSpc>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Overall, voice-controlled elevators are a promising technology with the potential to improve our lives in many ways.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7489"/>
            <a:ext cx="9144000" cy="914400"/>
          </a:xfrm>
        </p:spPr>
        <p:txBody>
          <a:bodyPr>
            <a:normAutofit/>
          </a:bodyPr>
          <a:lstStyle/>
          <a:p>
            <a:pPr algn="ctr"/>
            <a:r>
              <a:rPr lang="en-US" sz="4000" b="1" dirty="0">
                <a:latin typeface="Times New Roman" panose="02020603050405020304" pitchFamily="18" charset="0"/>
                <a:cs typeface="Times New Roman" panose="02020603050405020304" pitchFamily="18" charset="0"/>
              </a:rPr>
              <a:t>References</a:t>
            </a:r>
          </a:p>
        </p:txBody>
      </p:sp>
      <p:sp>
        <p:nvSpPr>
          <p:cNvPr id="5" name="Content Placeholder 4"/>
          <p:cNvSpPr>
            <a:spLocks noGrp="1"/>
          </p:cNvSpPr>
          <p:nvPr>
            <p:ph idx="1"/>
          </p:nvPr>
        </p:nvSpPr>
        <p:spPr>
          <a:xfrm>
            <a:off x="0" y="914400"/>
            <a:ext cx="9144000" cy="5943600"/>
          </a:xfrm>
        </p:spPr>
        <p:txBody>
          <a:bodyPr>
            <a:normAutofit/>
          </a:bodyPr>
          <a:lstStyle/>
          <a:p>
            <a:endParaRPr lang="en-US" sz="3600" dirty="0"/>
          </a:p>
          <a:p>
            <a:pPr>
              <a:buNone/>
            </a:pPr>
            <a:endParaRPr lang="en-US" sz="3600" dirty="0"/>
          </a:p>
        </p:txBody>
      </p:sp>
      <p:sp>
        <p:nvSpPr>
          <p:cNvPr id="3" name="TextBox 2"/>
          <p:cNvSpPr txBox="1"/>
          <p:nvPr/>
        </p:nvSpPr>
        <p:spPr>
          <a:xfrm>
            <a:off x="0" y="914404"/>
            <a:ext cx="9144000" cy="4524315"/>
          </a:xfrm>
          <a:prstGeom prst="rect">
            <a:avLst/>
          </a:prstGeom>
          <a:noFill/>
        </p:spPr>
        <p:txBody>
          <a:bodyPr wrap="square">
            <a:spAutoFit/>
          </a:bodyPr>
          <a:lstStyle/>
          <a:p>
            <a:pPr marL="342900" indent="-342900" algn="just">
              <a:buFont typeface="+mj-lt"/>
              <a:buAutoNum type="arabicPeriod"/>
            </a:pPr>
            <a:r>
              <a:rPr lang="en-GB" sz="1600" dirty="0">
                <a:latin typeface="Times New Roman" panose="02020603050405020304" pitchFamily="18" charset="0"/>
                <a:cs typeface="Times New Roman" panose="02020603050405020304" pitchFamily="18" charset="0"/>
              </a:rPr>
              <a:t>Dilip Mathuria, Aditya Gaur, Ashish Gupta, “FPGA Implementation of</a:t>
            </a:r>
            <a:r>
              <a:rPr lang="en-US" altLang="en-GB" sz="1600" dirty="0">
                <a:latin typeface="Times New Roman" panose="02020603050405020304" pitchFamily="18" charset="0"/>
                <a:cs typeface="Times New Roman" panose="02020603050405020304" pitchFamily="18" charset="0"/>
              </a:rPr>
              <a:t> </a:t>
            </a:r>
            <a:r>
              <a:rPr lang="en-GB" sz="1600" dirty="0">
                <a:latin typeface="Times New Roman" panose="02020603050405020304" pitchFamily="18" charset="0"/>
                <a:cs typeface="Times New Roman" panose="02020603050405020304" pitchFamily="18" charset="0"/>
              </a:rPr>
              <a:t>Biometric based Elevator Controller”, IJETSR Volume 5, Issue 3, March 2018</a:t>
            </a:r>
          </a:p>
          <a:p>
            <a:pPr marL="342900" indent="-342900" algn="just">
              <a:buFont typeface="+mj-lt"/>
              <a:buAutoNum type="arabicPeriod"/>
            </a:pPr>
            <a:endParaRPr lang="en-GB" sz="16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IN" sz="1600" dirty="0">
                <a:latin typeface="Times New Roman" panose="02020603050405020304" pitchFamily="18" charset="0"/>
                <a:cs typeface="Times New Roman" panose="02020603050405020304" pitchFamily="18" charset="0"/>
              </a:rPr>
              <a:t>Farouk Salah Mohamed Saod, Dr Maher Abdel Aziz, “Elevator for blind</a:t>
            </a:r>
            <a:r>
              <a:rPr lang="en-US" altLang="en-IN" sz="160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people using voice recognition” International Journal of Scientific &amp; Engineering Research vol 9 Issue 7,July 18</a:t>
            </a:r>
          </a:p>
          <a:p>
            <a:pPr marL="342900" indent="-342900" algn="just">
              <a:buFont typeface="+mj-lt"/>
              <a:buAutoNum type="arabicPeriod"/>
            </a:pPr>
            <a:endParaRPr lang="en-IN" sz="16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IN" sz="1600" dirty="0">
                <a:latin typeface="Times New Roman" panose="02020603050405020304" pitchFamily="18" charset="0"/>
                <a:cs typeface="Times New Roman" panose="02020603050405020304" pitchFamily="18" charset="0"/>
              </a:rPr>
              <a:t> Kaladharan N, Assistant Professor ,Dept. of Electrical Engineering. Annamalai University, IJIRCCE, “A study of speech recognition” volume.3,issue 9,page 8030- 8034,September 2015.</a:t>
            </a:r>
          </a:p>
          <a:p>
            <a:pPr marL="342900" indent="-342900" algn="just">
              <a:buFont typeface="+mj-lt"/>
              <a:buAutoNum type="arabicPeriod"/>
            </a:pPr>
            <a:endParaRPr lang="en-IN" sz="16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IN" sz="1600" dirty="0">
                <a:latin typeface="Times New Roman" panose="02020603050405020304" pitchFamily="18" charset="0"/>
                <a:cs typeface="Times New Roman" panose="02020603050405020304" pitchFamily="18" charset="0"/>
              </a:rPr>
              <a:t>Komal Mahajan, Riddhi Nahar, Dhanali Khairnar, Shrutika Kinge, Sujata Suryawanshi, “Elevator Control Using Speech Recognition for People with</a:t>
            </a:r>
            <a:r>
              <a:rPr lang="en-US" altLang="en-IN" sz="160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Physical Disabilities” IJARIIE Vol-7 Issue-3 2021</a:t>
            </a:r>
          </a:p>
          <a:p>
            <a:pPr marL="342900" indent="-342900" algn="just">
              <a:buFont typeface="+mj-lt"/>
              <a:buAutoNum type="arabicPeriod"/>
            </a:pPr>
            <a:endParaRPr lang="en-IN" sz="16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IN" sz="1600" dirty="0">
                <a:latin typeface="Times New Roman" panose="02020603050405020304" pitchFamily="18" charset="0"/>
                <a:cs typeface="Times New Roman" panose="02020603050405020304" pitchFamily="18" charset="0"/>
              </a:rPr>
              <a:t>Rashmi P C, Amulya, A Karthik Shetty, “Voice Operated Intelligent Lift”</a:t>
            </a:r>
            <a:r>
              <a:rPr lang="en-US" altLang="en-IN" sz="160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JETIR February 2019, Volume 6, Issue 2</a:t>
            </a:r>
          </a:p>
          <a:p>
            <a:pPr marL="342900" indent="-342900" algn="just">
              <a:buFont typeface="+mj-lt"/>
              <a:buAutoNum type="arabicPeriod"/>
            </a:pPr>
            <a:endParaRPr lang="en-IN" sz="16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IN" sz="1600" dirty="0">
                <a:latin typeface="Times New Roman" panose="02020603050405020304" pitchFamily="18" charset="0"/>
                <a:cs typeface="Times New Roman" panose="02020603050405020304" pitchFamily="18" charset="0"/>
              </a:rPr>
              <a:t>Malim Huzaifa Salim, Sami Jaitapkar, Faki Ziyaan, Kazi Ibrahim, “Voice Based Lift Control” IJRASET Volume 10 Issue V May 2022</a:t>
            </a:r>
          </a:p>
          <a:p>
            <a:pPr algn="just"/>
            <a:endParaRPr lang="en-IN"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457204"/>
            <a:ext cx="9144000" cy="4278094"/>
          </a:xfrm>
          <a:prstGeom prst="rect">
            <a:avLst/>
          </a:prstGeom>
          <a:noFill/>
        </p:spPr>
        <p:txBody>
          <a:bodyPr wrap="square">
            <a:spAutoFit/>
          </a:bodyPr>
          <a:lstStyle/>
          <a:p>
            <a:pPr marL="342900" indent="-342900">
              <a:buFont typeface="+mj-lt"/>
              <a:buAutoNum type="arabicPeriod" startAt="7"/>
            </a:pPr>
            <a:r>
              <a:rPr lang="en-IN" sz="1600" dirty="0">
                <a:latin typeface="Times New Roman" panose="02020603050405020304" pitchFamily="18" charset="0"/>
                <a:cs typeface="Times New Roman" panose="02020603050405020304" pitchFamily="18" charset="0"/>
              </a:rPr>
              <a:t>P.Cernys, V.Kubilius, V.Macerauskas, K.Ratkevicius, “Intelligent Control of</a:t>
            </a:r>
            <a:r>
              <a:rPr lang="en-US" altLang="en-IN" sz="160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the Lift Model” IEEE international Workshop on Intelligent Data Acquisition and Advanced Computing System: Technology and Applications 8-10 September 2003</a:t>
            </a:r>
          </a:p>
          <a:p>
            <a:pPr marL="342900" indent="-342900">
              <a:buFont typeface="+mj-lt"/>
              <a:buAutoNum type="arabicPeriod" startAt="7"/>
            </a:pPr>
            <a:endParaRPr lang="en-IN" sz="1600" dirty="0">
              <a:latin typeface="Times New Roman" panose="02020603050405020304" pitchFamily="18" charset="0"/>
              <a:cs typeface="Times New Roman" panose="02020603050405020304" pitchFamily="18" charset="0"/>
            </a:endParaRPr>
          </a:p>
          <a:p>
            <a:pPr marL="342900" indent="-342900">
              <a:buFont typeface="+mj-lt"/>
              <a:buAutoNum type="arabicPeriod" startAt="7"/>
            </a:pPr>
            <a:r>
              <a:rPr lang="en-IN" sz="1600" dirty="0">
                <a:latin typeface="Times New Roman" panose="02020603050405020304" pitchFamily="18" charset="0"/>
                <a:cs typeface="Times New Roman" panose="02020603050405020304" pitchFamily="18" charset="0"/>
              </a:rPr>
              <a:t>Aishwarya Pokharkar, Niriksha Poojari, Harish Pawar , Amey Patil, “Voice Operated Elevator” IJISRT Volume 6, Issue 5, May – 2021</a:t>
            </a:r>
          </a:p>
          <a:p>
            <a:pPr marL="342900" indent="-342900">
              <a:buFont typeface="+mj-lt"/>
              <a:buAutoNum type="arabicPeriod" startAt="7"/>
            </a:pPr>
            <a:endParaRPr lang="en-IN" sz="1600" dirty="0">
              <a:solidFill>
                <a:srgbClr val="FF0000"/>
              </a:solidFill>
              <a:latin typeface="Times New Roman" panose="02020603050405020304" pitchFamily="18" charset="0"/>
              <a:cs typeface="Times New Roman" panose="02020603050405020304" pitchFamily="18" charset="0"/>
            </a:endParaRPr>
          </a:p>
          <a:p>
            <a:pPr marL="342900" indent="-342900">
              <a:buFont typeface="+mj-lt"/>
              <a:buAutoNum type="arabicPeriod" startAt="7"/>
            </a:pPr>
            <a:r>
              <a:rPr lang="en-IN" sz="1600" dirty="0">
                <a:latin typeface="Times New Roman" panose="02020603050405020304" pitchFamily="18" charset="0"/>
                <a:cs typeface="Times New Roman" panose="02020603050405020304" pitchFamily="18" charset="0"/>
              </a:rPr>
              <a:t>B. Swathi, Akshay S Prathap, Aiswarya V Kumar, Ranjitha R, Raviteja Kaki, “Implementation of Voice based Touchless Lift System” IJSRCSEIT</a:t>
            </a:r>
            <a:r>
              <a:rPr lang="en-US" altLang="en-IN" sz="160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Volume 7, Issue 4, July-August-2021</a:t>
            </a:r>
          </a:p>
          <a:p>
            <a:pPr marL="342900" indent="-342900">
              <a:buFont typeface="+mj-lt"/>
              <a:buAutoNum type="arabicPeriod" startAt="7"/>
            </a:pPr>
            <a:endParaRPr lang="en-IN" sz="1600" dirty="0">
              <a:latin typeface="Times New Roman" panose="02020603050405020304" pitchFamily="18" charset="0"/>
              <a:cs typeface="Times New Roman" panose="02020603050405020304" pitchFamily="18" charset="0"/>
            </a:endParaRPr>
          </a:p>
          <a:p>
            <a:pPr marL="342900" indent="-342900">
              <a:buFont typeface="+mj-lt"/>
              <a:buAutoNum type="arabicPeriod" startAt="7"/>
            </a:pPr>
            <a:r>
              <a:rPr lang="en-IN" sz="1600" dirty="0">
                <a:latin typeface="Times New Roman" panose="02020603050405020304" pitchFamily="18" charset="0"/>
                <a:cs typeface="Times New Roman" panose="02020603050405020304" pitchFamily="18" charset="0"/>
              </a:rPr>
              <a:t>Datasheet of Atmega 2560 microcontroller [</a:t>
            </a:r>
            <a:r>
              <a:rPr lang="en-IN" sz="1600" dirty="0">
                <a:solidFill>
                  <a:schemeClr val="accent5">
                    <a:lumMod val="50000"/>
                  </a:schemeClr>
                </a:solidFill>
                <a:latin typeface="Times New Roman" panose="02020603050405020304" pitchFamily="18" charset="0"/>
                <a:cs typeface="Times New Roman" panose="02020603050405020304" pitchFamily="18" charset="0"/>
                <a:hlinkClick r:id="rId2"/>
              </a:rPr>
              <a:t>https://ww1.microchip.com/downloads/en/devicedoc/atmel-2549-8-bit-avr-microcontroller-atmega640-1280-1281-2560-2561_datasheet.pdf</a:t>
            </a:r>
            <a:r>
              <a:rPr lang="en-IN" sz="1600" dirty="0">
                <a:latin typeface="Times New Roman" panose="02020603050405020304" pitchFamily="18" charset="0"/>
                <a:cs typeface="Times New Roman" panose="02020603050405020304" pitchFamily="18" charset="0"/>
              </a:rPr>
              <a:t>]</a:t>
            </a:r>
          </a:p>
          <a:p>
            <a:pPr marL="342900" indent="-342900">
              <a:buFont typeface="+mj-lt"/>
              <a:buAutoNum type="arabicPeriod" startAt="7"/>
            </a:pPr>
            <a:endParaRPr lang="en-IN" sz="1600" dirty="0">
              <a:latin typeface="Times New Roman" panose="02020603050405020304" pitchFamily="18" charset="0"/>
              <a:cs typeface="Times New Roman" panose="02020603050405020304" pitchFamily="18" charset="0"/>
            </a:endParaRPr>
          </a:p>
          <a:p>
            <a:pPr marL="342900" indent="-342900">
              <a:buFont typeface="+mj-lt"/>
              <a:buAutoNum type="arabicPeriod" startAt="7"/>
            </a:pPr>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p>
            <a:pPr marL="342900" indent="-342900">
              <a:buFont typeface="+mj-lt"/>
              <a:buAutoNum type="arabicPeriod" startAt="7"/>
            </a:pPr>
            <a:endParaRPr lang="en-IN" sz="1600" dirty="0">
              <a:latin typeface="Times New Roman" panose="02020603050405020304" pitchFamily="18" charset="0"/>
              <a:cs typeface="Times New Roman" panose="02020603050405020304" pitchFamily="18" charset="0"/>
            </a:endParaRPr>
          </a:p>
          <a:p>
            <a:pPr marL="342900" indent="-342900">
              <a:buFont typeface="+mj-lt"/>
              <a:buAutoNum type="arabicPeriod" startAt="7"/>
            </a:pPr>
            <a:endParaRPr lang="en-IN"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0" y="929391"/>
            <a:ext cx="9144000" cy="5943600"/>
          </a:xfrm>
        </p:spPr>
        <p:txBody>
          <a:bodyPr>
            <a:normAutofit/>
          </a:bodyPr>
          <a:lstStyle/>
          <a:p>
            <a:pPr>
              <a:buNone/>
            </a:pPr>
            <a:endParaRPr lang="en-US" sz="3600" dirty="0"/>
          </a:p>
          <a:p>
            <a:pPr>
              <a:buNone/>
            </a:pPr>
            <a:endParaRPr lang="en-US" sz="3600" dirty="0"/>
          </a:p>
          <a:p>
            <a:pPr algn="ctr">
              <a:buNone/>
            </a:pPr>
            <a:r>
              <a:rPr lang="en-US" sz="9600" i="1" dirty="0">
                <a:latin typeface="Times New Roman" panose="02020603050405020304" pitchFamily="18" charset="0"/>
                <a:cs typeface="Times New Roman" panose="02020603050405020304" pitchFamily="18" charset="0"/>
              </a:rPr>
              <a:t>Thank You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14400"/>
          </a:xfrm>
        </p:spPr>
        <p:txBody>
          <a:bodyPr>
            <a:normAutofit/>
          </a:bodyPr>
          <a:lstStyle/>
          <a:p>
            <a:pPr algn="ctr"/>
            <a:r>
              <a:rPr lang="en-US" sz="4000" b="1" dirty="0">
                <a:latin typeface="Times New Roman" panose="02020603050405020304" pitchFamily="18" charset="0"/>
                <a:cs typeface="Times New Roman" panose="02020603050405020304" pitchFamily="18" charset="0"/>
              </a:rPr>
              <a:t>Introduction</a:t>
            </a:r>
            <a:r>
              <a:rPr lang="en-US" sz="4000" b="1" u="sng" dirty="0">
                <a:solidFill>
                  <a:srgbClr val="FF0000"/>
                </a:solidFill>
                <a:latin typeface="Times New Roman" panose="02020603050405020304" pitchFamily="18" charset="0"/>
                <a:cs typeface="Times New Roman" panose="02020603050405020304" pitchFamily="18" charset="0"/>
              </a:rPr>
              <a:t> </a:t>
            </a:r>
          </a:p>
        </p:txBody>
      </p:sp>
      <p:sp>
        <p:nvSpPr>
          <p:cNvPr id="5" name="Content Placeholder 4"/>
          <p:cNvSpPr>
            <a:spLocks noGrp="1"/>
          </p:cNvSpPr>
          <p:nvPr>
            <p:ph idx="1"/>
          </p:nvPr>
        </p:nvSpPr>
        <p:spPr>
          <a:xfrm>
            <a:off x="0" y="1143000"/>
            <a:ext cx="9144000" cy="4876800"/>
          </a:xfrm>
        </p:spPr>
        <p:txBody>
          <a:bodyPr>
            <a:normAutofit/>
          </a:bodyPr>
          <a:lstStyle/>
          <a:p>
            <a:pPr marL="454025" marR="166370" indent="-285750"/>
            <a:r>
              <a:rPr lang="en-US" sz="1600" dirty="0">
                <a:latin typeface="Times New Roman" panose="02020603050405020304" pitchFamily="18" charset="0"/>
                <a:ea typeface="Times New Roman" panose="02020603050405020304" pitchFamily="18" charset="0"/>
              </a:rPr>
              <a:t>Physically challenged people face many problems every day. One of these challenges is the use of elevators in many buildings. They should be able to enjoy using the elevator easily.</a:t>
            </a:r>
          </a:p>
          <a:p>
            <a:pPr marL="454025" marR="166370" indent="-285750">
              <a:lnSpc>
                <a:spcPct val="110000"/>
              </a:lnSpc>
            </a:pPr>
            <a:r>
              <a:rPr lang="en-US" sz="1600" dirty="0">
                <a:latin typeface="Times New Roman" panose="02020603050405020304" pitchFamily="18" charset="0"/>
              </a:rPr>
              <a:t>To overcome this challenge for the them, we must focus on the following issues: Make sure the person is at the elevator door, get elevator there and ask person where to go and accordingly go to respective floor.</a:t>
            </a:r>
            <a:endParaRPr lang="en-IN" sz="1600" dirty="0">
              <a:latin typeface="Times New Roman" panose="02020603050405020304" pitchFamily="18" charset="0"/>
            </a:endParaRPr>
          </a:p>
          <a:p>
            <a:pPr marL="454025" marR="166370" indent="-285750">
              <a:lnSpc>
                <a:spcPct val="120000"/>
              </a:lnSpc>
            </a:pPr>
            <a:r>
              <a:rPr lang="en-US" sz="1600" dirty="0">
                <a:latin typeface="Times New Roman" panose="02020603050405020304" pitchFamily="18" charset="0"/>
              </a:rPr>
              <a:t>Speech is the superior personality of the human beings gifted by the nature. Speech helps to deliver the thoughts and messages between human. Speech recognition is the process of the computer recognizing human speech to generate a string of words or commands. Sometimes it is known as automatic speech recognition. </a:t>
            </a:r>
          </a:p>
          <a:p>
            <a:pPr marL="454025" marR="166370" indent="-285750">
              <a:lnSpc>
                <a:spcPct val="120000"/>
              </a:lnSpc>
            </a:pPr>
            <a:r>
              <a:rPr lang="en-US" sz="1600" dirty="0">
                <a:latin typeface="Times New Roman" panose="02020603050405020304" pitchFamily="18" charset="0"/>
              </a:rPr>
              <a:t>Speech recognition is becoming more perplexing and difficult task. The speech recognition research is focuses mainly on large vocabulary, continuous speech capabilities and speaker independence[3].</a:t>
            </a:r>
            <a:endParaRPr lang="en-IN" sz="1600" dirty="0">
              <a:latin typeface="Times New Roman" panose="02020603050405020304" pitchFamily="18" charset="0"/>
            </a:endParaRPr>
          </a:p>
          <a:p>
            <a:pPr marL="454025" marR="166370" indent="-285750">
              <a:lnSpc>
                <a:spcPct val="120000"/>
              </a:lnSpc>
            </a:pPr>
            <a:r>
              <a:rPr lang="en-US" sz="1600" dirty="0">
                <a:latin typeface="Times New Roman" panose="02020603050405020304" pitchFamily="18" charset="0"/>
              </a:rPr>
              <a:t>A voice-operated elevator system is proposed where the user’s input commands to control the movement of the elevator system are kept convenient for the users. The commands include voice input for the floor operations, directions, elevator car’s door operation, and a special command to call for emergency[4].</a:t>
            </a:r>
            <a:endParaRPr lang="en-IN" sz="1600" dirty="0">
              <a:latin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516" y="33730"/>
            <a:ext cx="6620968" cy="814983"/>
          </a:xfrm>
        </p:spPr>
        <p:txBody>
          <a:bodyPr/>
          <a:lstStyle/>
          <a:p>
            <a:r>
              <a:rPr lang="en-IN" sz="4000" b="1" dirty="0">
                <a:latin typeface="Times New Roman" panose="02020603050405020304" pitchFamily="18" charset="0"/>
                <a:cs typeface="Times New Roman" panose="02020603050405020304" pitchFamily="18" charset="0"/>
              </a:rPr>
              <a:t>Need Of Project</a:t>
            </a:r>
          </a:p>
        </p:txBody>
      </p:sp>
      <p:sp>
        <p:nvSpPr>
          <p:cNvPr id="3" name="Subtitle 2"/>
          <p:cNvSpPr>
            <a:spLocks noGrp="1"/>
          </p:cNvSpPr>
          <p:nvPr>
            <p:ph type="subTitle" idx="1"/>
          </p:nvPr>
        </p:nvSpPr>
        <p:spPr>
          <a:xfrm>
            <a:off x="76200" y="1219200"/>
            <a:ext cx="8991600" cy="5638800"/>
          </a:xfrm>
        </p:spPr>
        <p:txBody>
          <a:bodyPr>
            <a:normAutofit/>
          </a:bodyPr>
          <a:lstStyle/>
          <a:p>
            <a:pPr marL="285750" indent="-285750" algn="just">
              <a:lnSpc>
                <a:spcPct val="13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sym typeface="+mn-ea"/>
              </a:rPr>
              <a:t>The visually challenged people cannot use the elevator easily. It is difficult to use the keypad if they cannot see it. Sometimes the keypad has Braille technique, but they will have hard time for locating its place. Even though they found the keypad, how can they know the number if they do not know Braille? </a:t>
            </a:r>
          </a:p>
          <a:p>
            <a:pPr marL="285750" indent="-285750" algn="just">
              <a:lnSpc>
                <a:spcPct val="13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sym typeface="+mn-ea"/>
              </a:rPr>
              <a:t>They always need help in elevators from someone to press the button for them and to tell them when the elevator cabin arrives. In case of emergency how they will act if there is no one with them to help . So voice-controlled elevator can be a very good option for this people. </a:t>
            </a:r>
          </a:p>
          <a:p>
            <a:pPr marL="285750" indent="-285750" algn="just">
              <a:lnSpc>
                <a:spcPct val="13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sym typeface="+mn-ea"/>
              </a:rPr>
              <a:t>One more drawback of the current lift is that it cannot tell on which floor the lift is stuck, nor the parameters like temperature of motor, fire detection inside the lift. But by using this voice operated lift we can solve all these problems.</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76202"/>
            <a:ext cx="9144000" cy="690563"/>
          </a:xfrm>
        </p:spPr>
        <p:txBody>
          <a:bodyPr>
            <a:normAutofit fontScale="90000"/>
          </a:bodyPr>
          <a:lstStyle/>
          <a:p>
            <a:r>
              <a:rPr lang="en-IN" sz="4000" b="1" dirty="0">
                <a:latin typeface="Times New Roman" panose="02020603050405020304" pitchFamily="18" charset="0"/>
                <a:cs typeface="Times New Roman" panose="02020603050405020304" pitchFamily="18" charset="0"/>
              </a:rPr>
              <a:t>Research Motivation</a:t>
            </a:r>
          </a:p>
        </p:txBody>
      </p:sp>
      <p:sp>
        <p:nvSpPr>
          <p:cNvPr id="3" name="Subtitle 2"/>
          <p:cNvSpPr>
            <a:spLocks noGrp="1"/>
          </p:cNvSpPr>
          <p:nvPr>
            <p:ph type="subTitle" idx="1"/>
          </p:nvPr>
        </p:nvSpPr>
        <p:spPr>
          <a:xfrm>
            <a:off x="0" y="990600"/>
            <a:ext cx="9144000" cy="5867400"/>
          </a:xfrm>
        </p:spPr>
        <p:txBody>
          <a:bodyPr/>
          <a:lstStyle/>
          <a:p>
            <a:pPr marL="285750" indent="-28575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Elevators are an integral part of modern urban infrastructure, providing vertical transportation for millions of people daily. While elevator technology has advanced significantly over the years, there are still areas that require improvement, particularly in terms of user convenience and safety.</a:t>
            </a:r>
          </a:p>
          <a:p>
            <a:pPr marL="285750" indent="-28575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As </a:t>
            </a:r>
            <a:r>
              <a:rPr lang="en-IN" sz="1600" dirty="0">
                <a:latin typeface="Times New Roman" panose="02020603050405020304" pitchFamily="18" charset="0"/>
                <a:cs typeface="Times New Roman" panose="02020603050405020304" pitchFamily="18" charset="0"/>
              </a:rPr>
              <a:t>most of the physically challenged people find it difficult to operate the elevator. Also modern elevators lacks features such as voice recognition and also its connectivity with the internet for real-time parameters and controlling the elevator.</a:t>
            </a:r>
          </a:p>
          <a:p>
            <a:pPr marL="285750" indent="-285750" algn="just">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So we’ve found a solution on this, integrating voice recognition capabilities with the lift(elevator) for conveniently operate elevator with just some voice commands and also get feedback in audio format from the lift control system.</a:t>
            </a:r>
          </a:p>
          <a:p>
            <a:pPr marL="285750" indent="-285750" algn="just">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Also send all this info in real-time to the </a:t>
            </a:r>
            <a:r>
              <a:rPr lang="en-US" altLang="en-IN" sz="1600" dirty="0">
                <a:latin typeface="Times New Roman" panose="02020603050405020304" pitchFamily="18" charset="0"/>
                <a:cs typeface="Times New Roman" panose="02020603050405020304" pitchFamily="18" charset="0"/>
              </a:rPr>
              <a:t>lcd screen</a:t>
            </a:r>
            <a:r>
              <a:rPr lang="en-IN" sz="1600" dirty="0">
                <a:latin typeface="Times New Roman" panose="02020603050405020304" pitchFamily="18" charset="0"/>
                <a:cs typeface="Times New Roman" panose="02020603050405020304" pitchFamily="18" charset="0"/>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95301" y="1022683"/>
            <a:ext cx="8267700" cy="882321"/>
          </a:xfrm>
        </p:spPr>
        <p:txBody>
          <a:bodyPr>
            <a:normAutofit/>
          </a:bodyPr>
          <a:lstStyle/>
          <a:p>
            <a:pPr algn="just" defTabSz="685800">
              <a:lnSpc>
                <a:spcPct val="150000"/>
              </a:lnSpc>
              <a:spcBef>
                <a:spcPts val="750"/>
              </a:spcBef>
            </a:pPr>
            <a:r>
              <a:rPr lang="en-US" sz="1600" dirty="0">
                <a:latin typeface="Times New Roman" panose="02020603050405020304" pitchFamily="18" charset="0"/>
                <a:cs typeface="Times New Roman" panose="02020603050405020304" pitchFamily="18" charset="0"/>
                <a:sym typeface="+mn-ea"/>
              </a:rPr>
              <a:t>Design and development of a voice-controlled lift/elevator control system with enhanced security features for human-machine communication.</a:t>
            </a:r>
            <a:endParaRPr lang="en-US" sz="16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52404" y="534889"/>
            <a:ext cx="2687595" cy="400110"/>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 </a:t>
            </a:r>
            <a:r>
              <a:rPr lang="en-IN" sz="2000" b="1" dirty="0">
                <a:solidFill>
                  <a:schemeClr val="tx1">
                    <a:lumMod val="95000"/>
                  </a:schemeClr>
                </a:solidFill>
                <a:latin typeface="Times New Roman" panose="02020603050405020304" pitchFamily="18" charset="0"/>
                <a:cs typeface="Times New Roman" panose="02020603050405020304" pitchFamily="18" charset="0"/>
              </a:rPr>
              <a:t>Aim of the Project:</a:t>
            </a:r>
            <a:endParaRPr lang="en-IN" sz="2000" dirty="0">
              <a:solidFill>
                <a:schemeClr val="tx1">
                  <a:lumMod val="95000"/>
                </a:schemeClr>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495301" y="3253094"/>
            <a:ext cx="8153400" cy="1938020"/>
          </a:xfrm>
          <a:prstGeom prst="rect">
            <a:avLst/>
          </a:prstGeom>
          <a:noFill/>
        </p:spPr>
        <p:txBody>
          <a:bodyPr wrap="square" rtlCol="0">
            <a:spAutoFit/>
          </a:bodyPr>
          <a:lstStyle/>
          <a:p>
            <a:pPr algn="just">
              <a:lnSpc>
                <a:spcPct val="150000"/>
              </a:lnSpc>
            </a:pPr>
            <a:r>
              <a:rPr lang="en-US" sz="1600" dirty="0">
                <a:latin typeface="Times New Roman" panose="02020603050405020304" pitchFamily="18" charset="0"/>
                <a:cs typeface="Times New Roman" panose="02020603050405020304" pitchFamily="18" charset="0"/>
              </a:rPr>
              <a:t>1. To operate lift through voice commands with easy use for people with visual and </a:t>
            </a:r>
          </a:p>
          <a:p>
            <a:pPr algn="just">
              <a:lnSpc>
                <a:spcPct val="150000"/>
              </a:lnSpc>
            </a:pPr>
            <a:r>
              <a:rPr lang="en-US" sz="1600" dirty="0">
                <a:latin typeface="Times New Roman" panose="02020603050405020304" pitchFamily="18" charset="0"/>
                <a:cs typeface="Times New Roman" panose="02020603050405020304" pitchFamily="18" charset="0"/>
              </a:rPr>
              <a:t>    physical challenges.</a:t>
            </a:r>
          </a:p>
          <a:p>
            <a:pPr algn="just">
              <a:lnSpc>
                <a:spcPct val="150000"/>
              </a:lnSpc>
            </a:pPr>
            <a:r>
              <a:rPr lang="en-US" sz="1600" dirty="0">
                <a:latin typeface="Times New Roman" panose="02020603050405020304" pitchFamily="18" charset="0"/>
                <a:cs typeface="Times New Roman" panose="02020603050405020304" pitchFamily="18" charset="0"/>
              </a:rPr>
              <a:t>2. To measure parameters like floor number, weight of the lift, fire detection, </a:t>
            </a:r>
          </a:p>
          <a:p>
            <a:pPr algn="just">
              <a:lnSpc>
                <a:spcPct val="150000"/>
              </a:lnSpc>
            </a:pPr>
            <a:r>
              <a:rPr lang="en-US" sz="1600" dirty="0">
                <a:latin typeface="Times New Roman" panose="02020603050405020304" pitchFamily="18" charset="0"/>
                <a:cs typeface="Times New Roman" panose="02020603050405020304" pitchFamily="18" charset="0"/>
              </a:rPr>
              <a:t>     temperature of motor, etc.</a:t>
            </a:r>
          </a:p>
          <a:p>
            <a:pPr algn="just">
              <a:lnSpc>
                <a:spcPct val="150000"/>
              </a:lnSpc>
            </a:pPr>
            <a:r>
              <a:rPr lang="en-US" sz="1600" dirty="0">
                <a:latin typeface="Times New Roman" panose="02020603050405020304" pitchFamily="18" charset="0"/>
                <a:cs typeface="Times New Roman" panose="02020603050405020304" pitchFamily="18" charset="0"/>
              </a:rPr>
              <a:t>3. To give real time information of lift parameters on the lcd screen.</a:t>
            </a:r>
          </a:p>
        </p:txBody>
      </p:sp>
      <p:sp>
        <p:nvSpPr>
          <p:cNvPr id="6" name="TextBox 5"/>
          <p:cNvSpPr txBox="1"/>
          <p:nvPr/>
        </p:nvSpPr>
        <p:spPr>
          <a:xfrm>
            <a:off x="152401" y="2657112"/>
            <a:ext cx="2959656" cy="400110"/>
          </a:xfrm>
          <a:prstGeom prst="rect">
            <a:avLst/>
          </a:prstGeom>
          <a:noFill/>
        </p:spPr>
        <p:txBody>
          <a:bodyPr wrap="none" rtlCol="0">
            <a:spAutoFit/>
          </a:bodyPr>
          <a:lstStyle/>
          <a:p>
            <a:r>
              <a:rPr lang="en-US" sz="2000" b="1" dirty="0">
                <a:solidFill>
                  <a:schemeClr val="tx1">
                    <a:lumMod val="95000"/>
                  </a:schemeClr>
                </a:solidFill>
                <a:latin typeface="Times New Roman" panose="02020603050405020304" pitchFamily="18" charset="0"/>
                <a:cs typeface="Times New Roman" panose="02020603050405020304" pitchFamily="18" charset="0"/>
              </a:rPr>
              <a:t>Objectives of the Project:</a:t>
            </a:r>
            <a:endParaRPr lang="en-IN"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457199" y="888368"/>
          <a:ext cx="8229601" cy="5854319"/>
        </p:xfrm>
        <a:graphic>
          <a:graphicData uri="http://schemas.openxmlformats.org/drawingml/2006/table">
            <a:tbl>
              <a:tblPr firstRow="1" bandRow="1">
                <a:tableStyleId>{8799B23B-EC83-4686-B30A-512413B5E67A}</a:tableStyleId>
              </a:tblPr>
              <a:tblGrid>
                <a:gridCol w="815545">
                  <a:extLst>
                    <a:ext uri="{9D8B030D-6E8A-4147-A177-3AD203B41FA5}">
                      <a16:colId xmlns:a16="http://schemas.microsoft.com/office/drawing/2014/main" val="20000"/>
                    </a:ext>
                  </a:extLst>
                </a:gridCol>
                <a:gridCol w="2224217">
                  <a:extLst>
                    <a:ext uri="{9D8B030D-6E8A-4147-A177-3AD203B41FA5}">
                      <a16:colId xmlns:a16="http://schemas.microsoft.com/office/drawing/2014/main" val="20001"/>
                    </a:ext>
                  </a:extLst>
                </a:gridCol>
                <a:gridCol w="1897999">
                  <a:extLst>
                    <a:ext uri="{9D8B030D-6E8A-4147-A177-3AD203B41FA5}">
                      <a16:colId xmlns:a16="http://schemas.microsoft.com/office/drawing/2014/main" val="20002"/>
                    </a:ext>
                  </a:extLst>
                </a:gridCol>
                <a:gridCol w="1645920">
                  <a:extLst>
                    <a:ext uri="{9D8B030D-6E8A-4147-A177-3AD203B41FA5}">
                      <a16:colId xmlns:a16="http://schemas.microsoft.com/office/drawing/2014/main" val="20003"/>
                    </a:ext>
                  </a:extLst>
                </a:gridCol>
                <a:gridCol w="1645920">
                  <a:extLst>
                    <a:ext uri="{9D8B030D-6E8A-4147-A177-3AD203B41FA5}">
                      <a16:colId xmlns:a16="http://schemas.microsoft.com/office/drawing/2014/main" val="20004"/>
                    </a:ext>
                  </a:extLst>
                </a:gridCol>
              </a:tblGrid>
              <a:tr h="914400">
                <a:tc>
                  <a:txBody>
                    <a:bodyPr/>
                    <a:lstStyle/>
                    <a:p>
                      <a:r>
                        <a:rPr lang="en-IN" sz="1600" dirty="0">
                          <a:latin typeface="Times New Roman" panose="02020603050405020304" pitchFamily="18" charset="0"/>
                          <a:cs typeface="Times New Roman" panose="02020603050405020304" pitchFamily="18" charset="0"/>
                        </a:rPr>
                        <a:t>SR.NO.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Title Of Research Paper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Author Name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Published</a:t>
                      </a:r>
                      <a:r>
                        <a:rPr lang="en-IN" sz="1600" baseline="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Proposed</a:t>
                      </a:r>
                      <a:r>
                        <a:rPr lang="en-IN" sz="1600" baseline="0" dirty="0">
                          <a:latin typeface="Times New Roman" panose="02020603050405020304" pitchFamily="18" charset="0"/>
                          <a:cs typeface="Times New Roman" panose="02020603050405020304" pitchFamily="18" charset="0"/>
                        </a:rPr>
                        <a:t> System</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390813">
                <a:tc>
                  <a:txBody>
                    <a:bodyPr/>
                    <a:lstStyle/>
                    <a:p>
                      <a:r>
                        <a:rPr lang="en-IN" sz="16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Elevator Control Using Speech Recognition for People with Physical Disabilities[4]</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Komal Mahajan, Riddhi Nahar, Dhanali Khairnar, Shrutika Kinge, Sujata Suryawanshi</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2021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latin typeface="Times New Roman" panose="02020603050405020304" pitchFamily="18" charset="0"/>
                          <a:cs typeface="Times New Roman" panose="02020603050405020304" pitchFamily="18" charset="0"/>
                        </a:rPr>
                        <a:t>The research combines speech recognition technology with machine learning to make the elevator control equipment that can be controlled by voice. This system uses python based machine learning libraries with Raspberry pi 3B+. The word can be trained for more than hundreds of words.</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6" name="TextBox 5"/>
          <p:cNvSpPr txBox="1"/>
          <p:nvPr/>
        </p:nvSpPr>
        <p:spPr>
          <a:xfrm>
            <a:off x="454891" y="150581"/>
            <a:ext cx="9144000" cy="707886"/>
          </a:xfrm>
          <a:prstGeom prst="rect">
            <a:avLst/>
          </a:prstGeom>
          <a:noFill/>
        </p:spPr>
        <p:txBody>
          <a:bodyPr wrap="square" rtlCol="0">
            <a:spAutoFit/>
          </a:bodyPr>
          <a:lstStyle/>
          <a:p>
            <a:pPr algn="ctr"/>
            <a:r>
              <a:rPr lang="en-IN" sz="4000" b="1" dirty="0">
                <a:latin typeface="Times New Roman" panose="02020603050405020304" pitchFamily="18" charset="0"/>
                <a:cs typeface="Times New Roman" panose="02020603050405020304" pitchFamily="18" charset="0"/>
              </a:rPr>
              <a:t>Literature survey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371474" y="38100"/>
          <a:ext cx="8401051" cy="6781799"/>
        </p:xfrm>
        <a:graphic>
          <a:graphicData uri="http://schemas.openxmlformats.org/drawingml/2006/table">
            <a:tbl>
              <a:tblPr firstRow="1" bandRow="1">
                <a:tableStyleId>{8799B23B-EC83-4686-B30A-512413B5E67A}</a:tableStyleId>
              </a:tblPr>
              <a:tblGrid>
                <a:gridCol w="832536">
                  <a:extLst>
                    <a:ext uri="{9D8B030D-6E8A-4147-A177-3AD203B41FA5}">
                      <a16:colId xmlns:a16="http://schemas.microsoft.com/office/drawing/2014/main" val="20000"/>
                    </a:ext>
                  </a:extLst>
                </a:gridCol>
                <a:gridCol w="2270555">
                  <a:extLst>
                    <a:ext uri="{9D8B030D-6E8A-4147-A177-3AD203B41FA5}">
                      <a16:colId xmlns:a16="http://schemas.microsoft.com/office/drawing/2014/main" val="20001"/>
                    </a:ext>
                  </a:extLst>
                </a:gridCol>
                <a:gridCol w="1937540">
                  <a:extLst>
                    <a:ext uri="{9D8B030D-6E8A-4147-A177-3AD203B41FA5}">
                      <a16:colId xmlns:a16="http://schemas.microsoft.com/office/drawing/2014/main" val="20002"/>
                    </a:ext>
                  </a:extLst>
                </a:gridCol>
                <a:gridCol w="1522095">
                  <a:extLst>
                    <a:ext uri="{9D8B030D-6E8A-4147-A177-3AD203B41FA5}">
                      <a16:colId xmlns:a16="http://schemas.microsoft.com/office/drawing/2014/main" val="20003"/>
                    </a:ext>
                  </a:extLst>
                </a:gridCol>
                <a:gridCol w="1838325">
                  <a:extLst>
                    <a:ext uri="{9D8B030D-6E8A-4147-A177-3AD203B41FA5}">
                      <a16:colId xmlns:a16="http://schemas.microsoft.com/office/drawing/2014/main" val="20004"/>
                    </a:ext>
                  </a:extLst>
                </a:gridCol>
              </a:tblGrid>
              <a:tr h="661467">
                <a:tc>
                  <a:txBody>
                    <a:bodyPr/>
                    <a:lstStyle/>
                    <a:p>
                      <a:r>
                        <a:rPr lang="en-IN" sz="1600" dirty="0">
                          <a:latin typeface="Times New Roman" panose="02020603050405020304" pitchFamily="18" charset="0"/>
                          <a:cs typeface="Times New Roman" panose="02020603050405020304" pitchFamily="18" charset="0"/>
                        </a:rPr>
                        <a:t>SR.NO.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Title Of Research Paper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Author Name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Published</a:t>
                      </a:r>
                      <a:r>
                        <a:rPr lang="en-IN" sz="1600" baseline="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Proposed</a:t>
                      </a:r>
                      <a:r>
                        <a:rPr lang="en-IN" sz="1600" baseline="0" dirty="0">
                          <a:latin typeface="Times New Roman" panose="02020603050405020304" pitchFamily="18" charset="0"/>
                          <a:cs typeface="Times New Roman" panose="02020603050405020304" pitchFamily="18" charset="0"/>
                        </a:rPr>
                        <a:t> System</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980100">
                <a:tc>
                  <a:txBody>
                    <a:bodyPr/>
                    <a:lstStyle/>
                    <a:p>
                      <a:r>
                        <a:rPr lang="en-IN" sz="16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Voice Operated Intelligent Lift[5]</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Rashmi P C, Amulya, A Karthik Shetty, Akshata, Dilip Kumar U K</a:t>
                      </a:r>
                    </a:p>
                    <a:p>
                      <a:pPr>
                        <a:lnSpc>
                          <a:spcPct val="107000"/>
                        </a:lnSpc>
                        <a:spcAft>
                          <a:spcPts val="800"/>
                        </a:spcAft>
                      </a:pP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2019</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latin typeface="Times New Roman" panose="02020603050405020304" pitchFamily="18" charset="0"/>
                          <a:cs typeface="Times New Roman" panose="02020603050405020304" pitchFamily="18" charset="0"/>
                        </a:rPr>
                        <a:t>In this system the lift operates based on the input voice commands. In this project MATLAB coding is used for voice recognition and IR sensor is used for detecting the floors and stopping the motor rotation. The DC motor is used for controlling the lift. The microcontroller is programmed using Embedded C.</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702256">
                <a:tc>
                  <a:txBody>
                    <a:bodyPr/>
                    <a:lstStyle/>
                    <a:p>
                      <a:r>
                        <a:rPr lang="en-GB" sz="1600" dirty="0">
                          <a:latin typeface="Times New Roman" panose="02020603050405020304" pitchFamily="18" charset="0"/>
                          <a:cs typeface="Times New Roman" panose="02020603050405020304" pitchFamily="18" charset="0"/>
                        </a:rPr>
                        <a:t>3.</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Voice Based Lift Control[6]</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Malim Huzaifa Salim, Sami Jaitapkar, Faki Ziyaan, Kazi Ibrahim</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2022</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latin typeface="Times New Roman" panose="02020603050405020304" pitchFamily="18" charset="0"/>
                          <a:cs typeface="Times New Roman" panose="02020603050405020304" pitchFamily="18" charset="0"/>
                        </a:rPr>
                        <a:t>This system accepts input by microphone, and taking the elevator to the destination accordingly.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371473" y="156047"/>
          <a:ext cx="8401053" cy="6545906"/>
        </p:xfrm>
        <a:graphic>
          <a:graphicData uri="http://schemas.openxmlformats.org/drawingml/2006/table">
            <a:tbl>
              <a:tblPr firstRow="1" bandRow="1">
                <a:tableStyleId>{8799B23B-EC83-4686-B30A-512413B5E67A}</a:tableStyleId>
              </a:tblPr>
              <a:tblGrid>
                <a:gridCol w="832536">
                  <a:extLst>
                    <a:ext uri="{9D8B030D-6E8A-4147-A177-3AD203B41FA5}">
                      <a16:colId xmlns:a16="http://schemas.microsoft.com/office/drawing/2014/main" val="20000"/>
                    </a:ext>
                  </a:extLst>
                </a:gridCol>
                <a:gridCol w="2270555">
                  <a:extLst>
                    <a:ext uri="{9D8B030D-6E8A-4147-A177-3AD203B41FA5}">
                      <a16:colId xmlns:a16="http://schemas.microsoft.com/office/drawing/2014/main" val="20001"/>
                    </a:ext>
                  </a:extLst>
                </a:gridCol>
                <a:gridCol w="1937540">
                  <a:extLst>
                    <a:ext uri="{9D8B030D-6E8A-4147-A177-3AD203B41FA5}">
                      <a16:colId xmlns:a16="http://schemas.microsoft.com/office/drawing/2014/main" val="20002"/>
                    </a:ext>
                  </a:extLst>
                </a:gridCol>
                <a:gridCol w="1680211">
                  <a:extLst>
                    <a:ext uri="{9D8B030D-6E8A-4147-A177-3AD203B41FA5}">
                      <a16:colId xmlns:a16="http://schemas.microsoft.com/office/drawing/2014/main" val="20003"/>
                    </a:ext>
                  </a:extLst>
                </a:gridCol>
                <a:gridCol w="1680211">
                  <a:extLst>
                    <a:ext uri="{9D8B030D-6E8A-4147-A177-3AD203B41FA5}">
                      <a16:colId xmlns:a16="http://schemas.microsoft.com/office/drawing/2014/main" val="20004"/>
                    </a:ext>
                  </a:extLst>
                </a:gridCol>
              </a:tblGrid>
              <a:tr h="1605987">
                <a:tc>
                  <a:txBody>
                    <a:bodyPr/>
                    <a:lstStyle/>
                    <a:p>
                      <a:endParaRPr lang="en-IN" sz="16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b="0" dirty="0">
                          <a:latin typeface="Times New Roman" panose="02020603050405020304" pitchFamily="18" charset="0"/>
                          <a:cs typeface="Times New Roman" panose="02020603050405020304" pitchFamily="18" charset="0"/>
                        </a:rPr>
                        <a:t>It uses raspberry pi and a speech API to communicate with cloud for the voice recognition.</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050031">
                <a:tc>
                  <a:txBody>
                    <a:bodyPr/>
                    <a:lstStyle/>
                    <a:p>
                      <a:r>
                        <a:rPr lang="en-GB" sz="1600" b="0" dirty="0">
                          <a:latin typeface="Times New Roman" panose="02020603050405020304" pitchFamily="18" charset="0"/>
                          <a:cs typeface="Times New Roman" panose="02020603050405020304" pitchFamily="18" charset="0"/>
                        </a:rPr>
                        <a:t>4.</a:t>
                      </a:r>
                      <a:endParaRPr lang="en-IN" sz="16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b="0" dirty="0">
                          <a:effectLst/>
                          <a:latin typeface="Times New Roman" panose="02020603050405020304" pitchFamily="18" charset="0"/>
                          <a:ea typeface="Calibri" panose="020F0502020204030204" pitchFamily="34" charset="0"/>
                          <a:cs typeface="Times New Roman" panose="02020603050405020304" pitchFamily="18" charset="0"/>
                        </a:rPr>
                        <a:t>Implementation of Voice based Touchless Lift System[9]</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b="0" dirty="0">
                          <a:effectLst/>
                          <a:latin typeface="Times New Roman" panose="02020603050405020304" pitchFamily="18" charset="0"/>
                          <a:ea typeface="Calibri" panose="020F0502020204030204" pitchFamily="34" charset="0"/>
                          <a:cs typeface="Times New Roman" panose="02020603050405020304" pitchFamily="18" charset="0"/>
                        </a:rPr>
                        <a:t>B. Swathi, Akshay S Prathap, Aiswarya V Kumar, Ranjitha R, Raviteja Kaki</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b="0" dirty="0">
                          <a:effectLst/>
                          <a:latin typeface="Times New Roman" panose="02020603050405020304" pitchFamily="18" charset="0"/>
                          <a:ea typeface="Calibri" panose="020F0502020204030204" pitchFamily="34" charset="0"/>
                          <a:cs typeface="Times New Roman" panose="02020603050405020304" pitchFamily="18" charset="0"/>
                        </a:rPr>
                        <a:t>2021</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b="0" dirty="0">
                          <a:effectLst/>
                          <a:latin typeface="Times New Roman" panose="02020603050405020304" pitchFamily="18" charset="0"/>
                          <a:ea typeface="Calibri" panose="020F0502020204030204" pitchFamily="34" charset="0"/>
                          <a:cs typeface="Times New Roman" panose="02020603050405020304" pitchFamily="18" charset="0"/>
                        </a:rPr>
                        <a:t>This system uses Arduino Mega and Elechouse V3 Voice Recognition Module to correctly detect the command given by user, and uses servo motor to lift up and down the elevator, and a servo motor to open and close the doors of the elevator. For all this motors, it uses a relay driver circuit for driving the motors. </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masterClrMapping/>
  </p:clrMapOvr>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5</TotalTime>
  <Words>2429</Words>
  <Application>Microsoft Office PowerPoint</Application>
  <PresentationFormat>On-screen Show (4:3)</PresentationFormat>
  <Paragraphs>269</Paragraphs>
  <Slides>28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Times New Roman</vt:lpstr>
      <vt:lpstr>Wingdings</vt:lpstr>
      <vt:lpstr>Default Design</vt:lpstr>
      <vt:lpstr>Savitribai Phule Pune University, Pune Amrutvahini College Of Engineering, Sangamner Department of E&amp;TC Engineering  A Presentation  on </vt:lpstr>
      <vt:lpstr>Contents</vt:lpstr>
      <vt:lpstr>Introduction </vt:lpstr>
      <vt:lpstr>Need Of Project</vt:lpstr>
      <vt:lpstr>Research Motivation</vt:lpstr>
      <vt:lpstr>PowerPoint Presentation</vt:lpstr>
      <vt:lpstr>PowerPoint Presentation</vt:lpstr>
      <vt:lpstr>PowerPoint Presentation</vt:lpstr>
      <vt:lpstr>PowerPoint Presentation</vt:lpstr>
      <vt:lpstr>Problem Statement</vt:lpstr>
      <vt:lpstr>Block Diagram </vt:lpstr>
      <vt:lpstr>Circuit Diagram </vt:lpstr>
      <vt:lpstr>Prototype Images</vt:lpstr>
      <vt:lpstr>Description of Components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Hardware and Software Requirements</vt:lpstr>
      <vt:lpstr>Flow chart</vt:lpstr>
      <vt:lpstr>Detailed Algorithm</vt:lpstr>
      <vt:lpstr>Conclusion</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Pawar</dc:creator>
  <cp:lastModifiedBy>Onkar Waman</cp:lastModifiedBy>
  <cp:revision>657</cp:revision>
  <dcterms:created xsi:type="dcterms:W3CDTF">2016-01-13T12:24:00Z</dcterms:created>
  <dcterms:modified xsi:type="dcterms:W3CDTF">2024-01-12T04:12:27Z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22906E7EFD064BA7A4A4294B8C7F276B_12</vt:lpwstr>
  </property>
  <property fmtid="{D5CDD505-2E9C-101B-9397-08002B2CF9AE}" pid="3" name="KSOProductBuildVer">
    <vt:lpwstr>1033-12.2.0.13359</vt:lpwstr>
  </property>
</Properties>
</file>